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571" r:id="rId3"/>
    <p:sldId id="535" r:id="rId4"/>
    <p:sldId id="531" r:id="rId5"/>
    <p:sldId id="546" r:id="rId6"/>
    <p:sldId id="532" r:id="rId7"/>
    <p:sldId id="549" r:id="rId8"/>
    <p:sldId id="550" r:id="rId9"/>
    <p:sldId id="551" r:id="rId10"/>
    <p:sldId id="552" r:id="rId11"/>
    <p:sldId id="553" r:id="rId12"/>
    <p:sldId id="554" r:id="rId13"/>
    <p:sldId id="548" r:id="rId14"/>
    <p:sldId id="533" r:id="rId15"/>
    <p:sldId id="537" r:id="rId16"/>
    <p:sldId id="538" r:id="rId17"/>
    <p:sldId id="539" r:id="rId18"/>
    <p:sldId id="541" r:id="rId19"/>
    <p:sldId id="542" r:id="rId20"/>
    <p:sldId id="543" r:id="rId21"/>
    <p:sldId id="544" r:id="rId22"/>
    <p:sldId id="545" r:id="rId2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826E0F01-8E9F-406E-B35E-30E343C5E340}" type="datetimeFigureOut">
              <a:rPr kumimoji="1" lang="ja-JP" altLang="en-US" smtClean="0"/>
              <a:t>2023/7/5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4069177-2D09-491A-B809-FDA0B821A0A2}" type="slidenum">
              <a:rPr kumimoji="1" lang="ja-JP" altLang="en-US" smtClean="0"/>
              <a:t>‹#›</a:t>
            </a:fld>
            <a:endParaRPr kumimoji="1" lang="ja-JP" altLang="en-US"/>
          </a:p>
        </p:txBody>
      </p:sp>
    </p:spTree>
    <p:extLst>
      <p:ext uri="{BB962C8B-B14F-4D97-AF65-F5344CB8AC3E}">
        <p14:creationId xmlns:p14="http://schemas.microsoft.com/office/powerpoint/2010/main" val="29618612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E6364F-3064-400C-BCB3-D2D6E4F64675}"/>
              </a:ext>
            </a:extLst>
          </p:cNvPr>
          <p:cNvSpPr>
            <a:spLocks noGrp="1"/>
          </p:cNvSpPr>
          <p:nvPr>
            <p:ph type="ctrTitle"/>
          </p:nvPr>
        </p:nvSpPr>
        <p:spPr>
          <a:xfrm>
            <a:off x="1524000" y="1122363"/>
            <a:ext cx="9144000" cy="2387600"/>
          </a:xfrm>
        </p:spPr>
        <p:txBody>
          <a:bodyPr anchor="b">
            <a:normAutofit/>
          </a:bodyPr>
          <a:lstStyle>
            <a:lvl1pPr algn="ctr">
              <a:defRPr sz="3900" b="1"/>
            </a:lvl1pPr>
          </a:lstStyle>
          <a:p>
            <a:r>
              <a:rPr kumimoji="1" lang="ja-JP" altLang="en-US"/>
              <a:t>マスター タイトルの書式設定</a:t>
            </a:r>
            <a:endParaRPr kumimoji="1" lang="ja-JP" altLang="en-US" dirty="0"/>
          </a:p>
        </p:txBody>
      </p:sp>
      <p:sp>
        <p:nvSpPr>
          <p:cNvPr id="3" name="字幕 2">
            <a:extLst>
              <a:ext uri="{FF2B5EF4-FFF2-40B4-BE49-F238E27FC236}">
                <a16:creationId xmlns:a16="http://schemas.microsoft.com/office/drawing/2014/main" id="{F62328D8-1636-45E4-B4BC-1ED4EB919FE6}"/>
              </a:ext>
            </a:extLst>
          </p:cNvPr>
          <p:cNvSpPr>
            <a:spLocks noGrp="1"/>
          </p:cNvSpPr>
          <p:nvPr>
            <p:ph type="subTitle" idx="1"/>
          </p:nvPr>
        </p:nvSpPr>
        <p:spPr>
          <a:xfrm>
            <a:off x="1524000" y="3744913"/>
            <a:ext cx="9144000" cy="1655762"/>
          </a:xfrm>
        </p:spPr>
        <p:txBody>
          <a:bodyPr/>
          <a:lstStyle>
            <a:lvl1pPr marL="0" indent="0" algn="ctr">
              <a:buNone/>
              <a:defRPr sz="1950">
                <a:solidFill>
                  <a:schemeClr val="tx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ja-JP" altLang="en-US" dirty="0"/>
          </a:p>
        </p:txBody>
      </p:sp>
      <p:sp>
        <p:nvSpPr>
          <p:cNvPr id="4" name="日付プレースホルダー 3">
            <a:extLst>
              <a:ext uri="{FF2B5EF4-FFF2-40B4-BE49-F238E27FC236}">
                <a16:creationId xmlns:a16="http://schemas.microsoft.com/office/drawing/2014/main" id="{BA6A87CC-EA2B-47EC-90C1-EA5F82CCD72A}"/>
              </a:ext>
            </a:extLst>
          </p:cNvPr>
          <p:cNvSpPr>
            <a:spLocks noGrp="1"/>
          </p:cNvSpPr>
          <p:nvPr>
            <p:ph type="dt" sz="half" idx="10"/>
          </p:nvPr>
        </p:nvSpPr>
        <p:spPr/>
        <p:txBody>
          <a:bodyPr/>
          <a:lstStyle/>
          <a:p>
            <a:fld id="{B1C144F6-1F01-46B8-84EC-AC0B76E176BD}" type="datetime1">
              <a:rPr kumimoji="1" lang="ja-JP" altLang="en-US" smtClean="0"/>
              <a:t>2023/7/5</a:t>
            </a:fld>
            <a:endParaRPr kumimoji="1" lang="ja-JP" altLang="en-US" dirty="0"/>
          </a:p>
        </p:txBody>
      </p:sp>
      <p:sp>
        <p:nvSpPr>
          <p:cNvPr id="5" name="フッター プレースホルダー 4">
            <a:extLst>
              <a:ext uri="{FF2B5EF4-FFF2-40B4-BE49-F238E27FC236}">
                <a16:creationId xmlns:a16="http://schemas.microsoft.com/office/drawing/2014/main" id="{2ED21AD0-F7B2-4670-97BB-FEC0B73322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282D14-E8D4-44AA-81E7-A84C274D5568}"/>
              </a:ext>
            </a:extLst>
          </p:cNvPr>
          <p:cNvSpPr>
            <a:spLocks noGrp="1"/>
          </p:cNvSpPr>
          <p:nvPr>
            <p:ph type="sldNum" sz="quarter" idx="12"/>
          </p:nvPr>
        </p:nvSpPr>
        <p:spPr/>
        <p:txBody>
          <a:bodyPr/>
          <a:lstStyle/>
          <a:p>
            <a:fld id="{013CDC23-0056-4314-9CA8-139A20AB6578}" type="slidenum">
              <a:rPr kumimoji="1" lang="ja-JP" altLang="en-US" smtClean="0"/>
              <a:t>‹#›</a:t>
            </a:fld>
            <a:endParaRPr kumimoji="1" lang="ja-JP" altLang="en-US" dirty="0"/>
          </a:p>
        </p:txBody>
      </p:sp>
      <p:sp>
        <p:nvSpPr>
          <p:cNvPr id="7" name="正方形/長方形 6">
            <a:extLst>
              <a:ext uri="{FF2B5EF4-FFF2-40B4-BE49-F238E27FC236}">
                <a16:creationId xmlns:a16="http://schemas.microsoft.com/office/drawing/2014/main" id="{2EDE8E03-0588-441D-82D6-322A7CCD8E32}"/>
              </a:ext>
            </a:extLst>
          </p:cNvPr>
          <p:cNvSpPr/>
          <p:nvPr userDrawn="1"/>
        </p:nvSpPr>
        <p:spPr>
          <a:xfrm>
            <a:off x="1062404" y="3429000"/>
            <a:ext cx="1006719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8" name="図 7">
            <a:extLst>
              <a:ext uri="{FF2B5EF4-FFF2-40B4-BE49-F238E27FC236}">
                <a16:creationId xmlns:a16="http://schemas.microsoft.com/office/drawing/2014/main" id="{684B6052-5B38-4CAD-B049-9127FC5B14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0063" y="5116514"/>
            <a:ext cx="3571874" cy="1038225"/>
          </a:xfrm>
          <a:prstGeom prst="rect">
            <a:avLst/>
          </a:prstGeom>
        </p:spPr>
      </p:pic>
    </p:spTree>
    <p:extLst>
      <p:ext uri="{BB962C8B-B14F-4D97-AF65-F5344CB8AC3E}">
        <p14:creationId xmlns:p14="http://schemas.microsoft.com/office/powerpoint/2010/main" val="8260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F62328D8-1636-45E4-B4BC-1ED4EB919FE6}"/>
              </a:ext>
            </a:extLst>
          </p:cNvPr>
          <p:cNvSpPr>
            <a:spLocks noGrp="1"/>
          </p:cNvSpPr>
          <p:nvPr>
            <p:ph type="subTitle" idx="1"/>
          </p:nvPr>
        </p:nvSpPr>
        <p:spPr>
          <a:xfrm>
            <a:off x="1524000" y="3616036"/>
            <a:ext cx="9144000" cy="1892704"/>
          </a:xfrm>
        </p:spPr>
        <p:txBody>
          <a:bodyPr>
            <a:normAutofit/>
          </a:bodyPr>
          <a:lstStyle>
            <a:lvl1pPr marL="0" indent="0" algn="l">
              <a:buNone/>
              <a:defRPr sz="2800">
                <a:solidFill>
                  <a:schemeClr val="tx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BA6A87CC-EA2B-47EC-90C1-EA5F82CCD72A}"/>
              </a:ext>
            </a:extLst>
          </p:cNvPr>
          <p:cNvSpPr>
            <a:spLocks noGrp="1"/>
          </p:cNvSpPr>
          <p:nvPr>
            <p:ph type="dt" sz="half" idx="10"/>
          </p:nvPr>
        </p:nvSpPr>
        <p:spPr/>
        <p:txBody>
          <a:bodyPr/>
          <a:lstStyle/>
          <a:p>
            <a:fld id="{B1C144F6-1F01-46B8-84EC-AC0B76E176BD}" type="datetime1">
              <a:rPr kumimoji="1" lang="ja-JP" altLang="en-US" smtClean="0"/>
              <a:t>2023/7/5</a:t>
            </a:fld>
            <a:endParaRPr kumimoji="1" lang="ja-JP" altLang="en-US" dirty="0"/>
          </a:p>
        </p:txBody>
      </p:sp>
      <p:sp>
        <p:nvSpPr>
          <p:cNvPr id="5" name="フッター プレースホルダー 4">
            <a:extLst>
              <a:ext uri="{FF2B5EF4-FFF2-40B4-BE49-F238E27FC236}">
                <a16:creationId xmlns:a16="http://schemas.microsoft.com/office/drawing/2014/main" id="{2ED21AD0-F7B2-4670-97BB-FEC0B73322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282D14-E8D4-44AA-81E7-A84C274D5568}"/>
              </a:ext>
            </a:extLst>
          </p:cNvPr>
          <p:cNvSpPr>
            <a:spLocks noGrp="1"/>
          </p:cNvSpPr>
          <p:nvPr>
            <p:ph type="sldNum" sz="quarter" idx="12"/>
          </p:nvPr>
        </p:nvSpPr>
        <p:spPr/>
        <p:txBody>
          <a:bodyPr/>
          <a:lstStyle/>
          <a:p>
            <a:fld id="{013CDC23-0056-4314-9CA8-139A20AB6578}" type="slidenum">
              <a:rPr kumimoji="1" lang="ja-JP" altLang="en-US" smtClean="0"/>
              <a:t>‹#›</a:t>
            </a:fld>
            <a:endParaRPr kumimoji="1" lang="ja-JP" altLang="en-US" dirty="0"/>
          </a:p>
        </p:txBody>
      </p:sp>
      <p:sp>
        <p:nvSpPr>
          <p:cNvPr id="7" name="正方形/長方形 6">
            <a:extLst>
              <a:ext uri="{FF2B5EF4-FFF2-40B4-BE49-F238E27FC236}">
                <a16:creationId xmlns:a16="http://schemas.microsoft.com/office/drawing/2014/main" id="{2EDE8E03-0588-441D-82D6-322A7CCD8E32}"/>
              </a:ext>
            </a:extLst>
          </p:cNvPr>
          <p:cNvSpPr/>
          <p:nvPr userDrawn="1"/>
        </p:nvSpPr>
        <p:spPr>
          <a:xfrm>
            <a:off x="970324" y="4160837"/>
            <a:ext cx="1006719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Tree>
    <p:extLst>
      <p:ext uri="{BB962C8B-B14F-4D97-AF65-F5344CB8AC3E}">
        <p14:creationId xmlns:p14="http://schemas.microsoft.com/office/powerpoint/2010/main" val="377576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2042CE7-E3BE-43A5-805A-1D0CF2332EF6}"/>
              </a:ext>
            </a:extLst>
          </p:cNvPr>
          <p:cNvSpPr>
            <a:spLocks noGrp="1"/>
          </p:cNvSpPr>
          <p:nvPr>
            <p:ph idx="1"/>
          </p:nvPr>
        </p:nvSpPr>
        <p:spPr>
          <a:xfrm>
            <a:off x="1876927" y="336796"/>
            <a:ext cx="9762622" cy="57751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ー 3">
            <a:extLst>
              <a:ext uri="{FF2B5EF4-FFF2-40B4-BE49-F238E27FC236}">
                <a16:creationId xmlns:a16="http://schemas.microsoft.com/office/drawing/2014/main" id="{C33E3BB7-1867-43EF-BAFD-4A1DF82B2D01}"/>
              </a:ext>
            </a:extLst>
          </p:cNvPr>
          <p:cNvSpPr>
            <a:spLocks noGrp="1"/>
          </p:cNvSpPr>
          <p:nvPr>
            <p:ph type="dt" sz="half" idx="10"/>
          </p:nvPr>
        </p:nvSpPr>
        <p:spPr/>
        <p:txBody>
          <a:bodyPr/>
          <a:lstStyle/>
          <a:p>
            <a:fld id="{ACC8EBFE-92CF-4D3B-9BBC-18F0D682007C}" type="datetime1">
              <a:rPr kumimoji="1" lang="ja-JP" altLang="en-US" smtClean="0"/>
              <a:t>2023/7/5</a:t>
            </a:fld>
            <a:endParaRPr kumimoji="1" lang="ja-JP" altLang="en-US"/>
          </a:p>
        </p:txBody>
      </p:sp>
      <p:sp>
        <p:nvSpPr>
          <p:cNvPr id="5" name="フッター プレースホルダー 4">
            <a:extLst>
              <a:ext uri="{FF2B5EF4-FFF2-40B4-BE49-F238E27FC236}">
                <a16:creationId xmlns:a16="http://schemas.microsoft.com/office/drawing/2014/main" id="{08D1FB55-849F-4A27-8DCF-A22F34E7CA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661AD3-A580-4E11-9025-2313AC8C1AF7}"/>
              </a:ext>
            </a:extLst>
          </p:cNvPr>
          <p:cNvSpPr>
            <a:spLocks noGrp="1"/>
          </p:cNvSpPr>
          <p:nvPr>
            <p:ph type="sldNum" sz="quarter" idx="12"/>
          </p:nvPr>
        </p:nvSpPr>
        <p:spPr/>
        <p:txBody>
          <a:bodyPr/>
          <a:lstStyle/>
          <a:p>
            <a:fld id="{013CDC23-0056-4314-9CA8-139A20AB6578}"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5FF8E8E5-D55D-4E5C-9F2F-A41F63774641}"/>
              </a:ext>
            </a:extLst>
          </p:cNvPr>
          <p:cNvSpPr/>
          <p:nvPr userDrawn="1"/>
        </p:nvSpPr>
        <p:spPr>
          <a:xfrm>
            <a:off x="561971" y="304800"/>
            <a:ext cx="1138492" cy="5775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kumimoji="1" lang="ja-JP" altLang="en-US" sz="2600" dirty="0"/>
              <a:t>目次</a:t>
            </a:r>
          </a:p>
        </p:txBody>
      </p:sp>
    </p:spTree>
    <p:extLst>
      <p:ext uri="{BB962C8B-B14F-4D97-AF65-F5344CB8AC3E}">
        <p14:creationId xmlns:p14="http://schemas.microsoft.com/office/powerpoint/2010/main" val="172382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6C641-121B-4734-970E-7DC1DC4E09B6}"/>
              </a:ext>
            </a:extLst>
          </p:cNvPr>
          <p:cNvSpPr>
            <a:spLocks noGrp="1"/>
          </p:cNvSpPr>
          <p:nvPr>
            <p:ph type="title"/>
          </p:nvPr>
        </p:nvSpPr>
        <p:spPr>
          <a:xfrm>
            <a:off x="552448" y="232405"/>
            <a:ext cx="11077577" cy="743110"/>
          </a:xfrm>
        </p:spPr>
        <p:txBody>
          <a:bodyPr anchor="b" anchorCtr="0"/>
          <a:lstStyle>
            <a:lvl1pPr>
              <a:defRPr>
                <a:solidFill>
                  <a:schemeClr val="tx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2042CE7-E3BE-43A5-805A-1D0CF2332EF6}"/>
              </a:ext>
            </a:extLst>
          </p:cNvPr>
          <p:cNvSpPr>
            <a:spLocks noGrp="1"/>
          </p:cNvSpPr>
          <p:nvPr>
            <p:ph idx="1"/>
          </p:nvPr>
        </p:nvSpPr>
        <p:spPr>
          <a:xfrm>
            <a:off x="552447" y="1190386"/>
            <a:ext cx="11087102" cy="49215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ー 3">
            <a:extLst>
              <a:ext uri="{FF2B5EF4-FFF2-40B4-BE49-F238E27FC236}">
                <a16:creationId xmlns:a16="http://schemas.microsoft.com/office/drawing/2014/main" id="{C33E3BB7-1867-43EF-BAFD-4A1DF82B2D01}"/>
              </a:ext>
            </a:extLst>
          </p:cNvPr>
          <p:cNvSpPr>
            <a:spLocks noGrp="1"/>
          </p:cNvSpPr>
          <p:nvPr>
            <p:ph type="dt" sz="half" idx="10"/>
          </p:nvPr>
        </p:nvSpPr>
        <p:spPr/>
        <p:txBody>
          <a:bodyPr/>
          <a:lstStyle/>
          <a:p>
            <a:fld id="{6C08FAF1-C888-4474-8658-A0593C58CCDC}" type="datetime1">
              <a:rPr kumimoji="1" lang="ja-JP" altLang="en-US" smtClean="0"/>
              <a:t>2023/7/5</a:t>
            </a:fld>
            <a:endParaRPr kumimoji="1" lang="ja-JP" altLang="en-US"/>
          </a:p>
        </p:txBody>
      </p:sp>
      <p:sp>
        <p:nvSpPr>
          <p:cNvPr id="5" name="フッター プレースホルダー 4">
            <a:extLst>
              <a:ext uri="{FF2B5EF4-FFF2-40B4-BE49-F238E27FC236}">
                <a16:creationId xmlns:a16="http://schemas.microsoft.com/office/drawing/2014/main" id="{08D1FB55-849F-4A27-8DCF-A22F34E7CA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661AD3-A580-4E11-9025-2313AC8C1AF7}"/>
              </a:ext>
            </a:extLst>
          </p:cNvPr>
          <p:cNvSpPr>
            <a:spLocks noGrp="1"/>
          </p:cNvSpPr>
          <p:nvPr>
            <p:ph type="sldNum" sz="quarter" idx="12"/>
          </p:nvPr>
        </p:nvSpPr>
        <p:spPr/>
        <p:txBody>
          <a:bodyPr/>
          <a:lstStyle/>
          <a:p>
            <a:fld id="{013CDC23-0056-4314-9CA8-139A20AB6578}"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DB4E5B7F-8B81-4654-845C-FEEB265F45DF}"/>
              </a:ext>
            </a:extLst>
          </p:cNvPr>
          <p:cNvSpPr/>
          <p:nvPr userDrawn="1"/>
        </p:nvSpPr>
        <p:spPr>
          <a:xfrm>
            <a:off x="365760" y="945992"/>
            <a:ext cx="11273787"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 name="正方形/長方形 7">
            <a:extLst>
              <a:ext uri="{FF2B5EF4-FFF2-40B4-BE49-F238E27FC236}">
                <a16:creationId xmlns:a16="http://schemas.microsoft.com/office/drawing/2014/main" id="{A6FB9E29-C352-4A6E-AE2B-0AFFA1A2795B}"/>
              </a:ext>
            </a:extLst>
          </p:cNvPr>
          <p:cNvSpPr/>
          <p:nvPr userDrawn="1"/>
        </p:nvSpPr>
        <p:spPr>
          <a:xfrm>
            <a:off x="169551" y="234053"/>
            <a:ext cx="186686" cy="743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kumimoji="1" lang="ja-JP" altLang="en-US" sz="1463"/>
          </a:p>
        </p:txBody>
      </p:sp>
    </p:spTree>
    <p:extLst>
      <p:ext uri="{BB962C8B-B14F-4D97-AF65-F5344CB8AC3E}">
        <p14:creationId xmlns:p14="http://schemas.microsoft.com/office/powerpoint/2010/main" val="326977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96C641-121B-4734-970E-7DC1DC4E09B6}"/>
              </a:ext>
            </a:extLst>
          </p:cNvPr>
          <p:cNvSpPr>
            <a:spLocks noGrp="1"/>
          </p:cNvSpPr>
          <p:nvPr>
            <p:ph type="title"/>
          </p:nvPr>
        </p:nvSpPr>
        <p:spPr>
          <a:xfrm>
            <a:off x="552448" y="232405"/>
            <a:ext cx="11077577" cy="743110"/>
          </a:xfrm>
        </p:spPr>
        <p:txBody>
          <a:bodyPr anchor="b" anchorCtr="0"/>
          <a:lstStyle>
            <a:lvl1pPr>
              <a:defRPr>
                <a:solidFill>
                  <a:schemeClr val="tx1"/>
                </a:solidFill>
              </a:defRPr>
            </a:lvl1pPr>
          </a:lstStyle>
          <a:p>
            <a:r>
              <a:rPr kumimoji="1" lang="ja-JP" altLang="en-US"/>
              <a:t>マスター タイトルの書式設定</a:t>
            </a:r>
            <a:endParaRPr kumimoji="1" lang="ja-JP" altLang="en-US" dirty="0"/>
          </a:p>
        </p:txBody>
      </p:sp>
      <p:sp>
        <p:nvSpPr>
          <p:cNvPr id="3" name="コンテンツ プレースホルダー 2">
            <a:extLst>
              <a:ext uri="{FF2B5EF4-FFF2-40B4-BE49-F238E27FC236}">
                <a16:creationId xmlns:a16="http://schemas.microsoft.com/office/drawing/2014/main" id="{F2042CE7-E3BE-43A5-805A-1D0CF2332EF6}"/>
              </a:ext>
            </a:extLst>
          </p:cNvPr>
          <p:cNvSpPr>
            <a:spLocks noGrp="1"/>
          </p:cNvSpPr>
          <p:nvPr>
            <p:ph idx="1"/>
          </p:nvPr>
        </p:nvSpPr>
        <p:spPr>
          <a:xfrm>
            <a:off x="552447" y="1190386"/>
            <a:ext cx="11087102" cy="49215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ー 3">
            <a:extLst>
              <a:ext uri="{FF2B5EF4-FFF2-40B4-BE49-F238E27FC236}">
                <a16:creationId xmlns:a16="http://schemas.microsoft.com/office/drawing/2014/main" id="{C33E3BB7-1867-43EF-BAFD-4A1DF82B2D01}"/>
              </a:ext>
            </a:extLst>
          </p:cNvPr>
          <p:cNvSpPr>
            <a:spLocks noGrp="1"/>
          </p:cNvSpPr>
          <p:nvPr>
            <p:ph type="dt" sz="half" idx="10"/>
          </p:nvPr>
        </p:nvSpPr>
        <p:spPr/>
        <p:txBody>
          <a:bodyPr/>
          <a:lstStyle/>
          <a:p>
            <a:fld id="{ACC8EBFE-92CF-4D3B-9BBC-18F0D682007C}" type="datetime1">
              <a:rPr kumimoji="1" lang="ja-JP" altLang="en-US" smtClean="0"/>
              <a:t>2023/7/5</a:t>
            </a:fld>
            <a:endParaRPr kumimoji="1" lang="ja-JP" altLang="en-US"/>
          </a:p>
        </p:txBody>
      </p:sp>
      <p:sp>
        <p:nvSpPr>
          <p:cNvPr id="5" name="フッター プレースホルダー 4">
            <a:extLst>
              <a:ext uri="{FF2B5EF4-FFF2-40B4-BE49-F238E27FC236}">
                <a16:creationId xmlns:a16="http://schemas.microsoft.com/office/drawing/2014/main" id="{08D1FB55-849F-4A27-8DCF-A22F34E7CA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661AD3-A580-4E11-9025-2313AC8C1AF7}"/>
              </a:ext>
            </a:extLst>
          </p:cNvPr>
          <p:cNvSpPr>
            <a:spLocks noGrp="1"/>
          </p:cNvSpPr>
          <p:nvPr>
            <p:ph type="sldNum" sz="quarter" idx="12"/>
          </p:nvPr>
        </p:nvSpPr>
        <p:spPr/>
        <p:txBody>
          <a:bodyPr/>
          <a:lstStyle/>
          <a:p>
            <a:fld id="{013CDC23-0056-4314-9CA8-139A20AB6578}" type="slidenum">
              <a:rPr kumimoji="1" lang="ja-JP" altLang="en-US" smtClean="0"/>
              <a:t>‹#›</a:t>
            </a:fld>
            <a:endParaRPr kumimoji="1" lang="ja-JP" altLang="en-US"/>
          </a:p>
        </p:txBody>
      </p:sp>
    </p:spTree>
    <p:extLst>
      <p:ext uri="{BB962C8B-B14F-4D97-AF65-F5344CB8AC3E}">
        <p14:creationId xmlns:p14="http://schemas.microsoft.com/office/powerpoint/2010/main" val="616997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EEB019-1408-4559-B8D0-E0BA72BF4BD4}"/>
              </a:ext>
            </a:extLst>
          </p:cNvPr>
          <p:cNvSpPr>
            <a:spLocks noGrp="1"/>
          </p:cNvSpPr>
          <p:nvPr>
            <p:ph type="title"/>
          </p:nvPr>
        </p:nvSpPr>
        <p:spPr>
          <a:xfrm>
            <a:off x="542925" y="332398"/>
            <a:ext cx="11087100" cy="602029"/>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D76E604E-094B-4E37-947F-F4E828831D10}"/>
              </a:ext>
            </a:extLst>
          </p:cNvPr>
          <p:cNvSpPr>
            <a:spLocks noGrp="1"/>
          </p:cNvSpPr>
          <p:nvPr>
            <p:ph type="body" idx="1"/>
          </p:nvPr>
        </p:nvSpPr>
        <p:spPr>
          <a:xfrm>
            <a:off x="552448" y="1190625"/>
            <a:ext cx="11087102" cy="498633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590A0996-4905-4E0E-A482-15696E386282}"/>
              </a:ext>
            </a:extLst>
          </p:cNvPr>
          <p:cNvSpPr>
            <a:spLocks noGrp="1"/>
          </p:cNvSpPr>
          <p:nvPr>
            <p:ph type="dt" sz="half" idx="2"/>
          </p:nvPr>
        </p:nvSpPr>
        <p:spPr>
          <a:xfrm>
            <a:off x="542924"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314E03C-77BF-4E93-B9B0-426C0F3FF656}" type="datetime1">
              <a:rPr kumimoji="1" lang="ja-JP" altLang="en-US" smtClean="0"/>
              <a:t>2023/7/5</a:t>
            </a:fld>
            <a:endParaRPr kumimoji="1" lang="ja-JP" altLang="en-US"/>
          </a:p>
        </p:txBody>
      </p:sp>
      <p:sp>
        <p:nvSpPr>
          <p:cNvPr id="5" name="フッター プレースホルダー 4">
            <a:extLst>
              <a:ext uri="{FF2B5EF4-FFF2-40B4-BE49-F238E27FC236}">
                <a16:creationId xmlns:a16="http://schemas.microsoft.com/office/drawing/2014/main" id="{41BD7F8B-90F8-424C-9F00-E75075AD2398}"/>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1E63581-56A1-492D-B320-912D22A2D9E6}"/>
              </a:ext>
            </a:extLst>
          </p:cNvPr>
          <p:cNvSpPr>
            <a:spLocks noGrp="1"/>
          </p:cNvSpPr>
          <p:nvPr>
            <p:ph type="sldNum" sz="quarter" idx="4"/>
          </p:nvPr>
        </p:nvSpPr>
        <p:spPr>
          <a:xfrm>
            <a:off x="8820148" y="6356352"/>
            <a:ext cx="280987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013CDC23-0056-4314-9CA8-139A20AB6578}" type="slidenum">
              <a:rPr kumimoji="1" lang="ja-JP" altLang="en-US" smtClean="0"/>
              <a:t>‹#›</a:t>
            </a:fld>
            <a:endParaRPr kumimoji="1" lang="ja-JP" altLang="en-US"/>
          </a:p>
        </p:txBody>
      </p:sp>
    </p:spTree>
    <p:extLst>
      <p:ext uri="{BB962C8B-B14F-4D97-AF65-F5344CB8AC3E}">
        <p14:creationId xmlns:p14="http://schemas.microsoft.com/office/powerpoint/2010/main" val="1705024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15.emf"/><Relationship Id="rId5" Type="http://schemas.openxmlformats.org/officeDocument/2006/relationships/package" Target="../embeddings/Microsoft_Excel_Worksheet11.xlsx"/><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15F4C7-3B3B-458E-A17E-ECC16A12ED11}"/>
              </a:ext>
            </a:extLst>
          </p:cNvPr>
          <p:cNvSpPr>
            <a:spLocks noGrp="1"/>
          </p:cNvSpPr>
          <p:nvPr>
            <p:ph type="ctrTitle"/>
          </p:nvPr>
        </p:nvSpPr>
        <p:spPr>
          <a:xfrm>
            <a:off x="1053483" y="1122363"/>
            <a:ext cx="10256668" cy="2387600"/>
          </a:xfrm>
        </p:spPr>
        <p:txBody>
          <a:bodyPr/>
          <a:lstStyle/>
          <a:p>
            <a:r>
              <a:rPr lang="ja-JP" altLang="en-US" dirty="0"/>
              <a:t>「カーボンニュートラルに関する</a:t>
            </a:r>
            <a:br>
              <a:rPr lang="en-US" altLang="ja-JP" dirty="0"/>
            </a:br>
            <a:r>
              <a:rPr lang="ja-JP" altLang="en-US" dirty="0"/>
              <a:t>実態調査」結果について</a:t>
            </a:r>
            <a:endParaRPr kumimoji="1" lang="ja-JP" altLang="en-US" dirty="0"/>
          </a:p>
        </p:txBody>
      </p:sp>
      <p:sp>
        <p:nvSpPr>
          <p:cNvPr id="4" name="スライド番号プレースホルダー 3">
            <a:extLst>
              <a:ext uri="{FF2B5EF4-FFF2-40B4-BE49-F238E27FC236}">
                <a16:creationId xmlns:a16="http://schemas.microsoft.com/office/drawing/2014/main" id="{64BFD571-775B-416A-84C2-FF4FD150EE68}"/>
              </a:ext>
            </a:extLst>
          </p:cNvPr>
          <p:cNvSpPr>
            <a:spLocks noGrp="1"/>
          </p:cNvSpPr>
          <p:nvPr>
            <p:ph type="sldNum" sz="quarter" idx="12"/>
          </p:nvPr>
        </p:nvSpPr>
        <p:spPr/>
        <p:txBody>
          <a:bodyPr/>
          <a:lstStyle/>
          <a:p>
            <a:fld id="{013CDC23-0056-4314-9CA8-139A20AB6578}" type="slidenum">
              <a:rPr lang="ja-JP" altLang="en-US">
                <a:solidFill>
                  <a:srgbClr val="3A3838">
                    <a:tint val="75000"/>
                  </a:srgbClr>
                </a:solidFill>
                <a:latin typeface="Century Gothic" panose="020F0302020204030204"/>
                <a:ea typeface="メイリオ" panose="020B0604030504040204" pitchFamily="50" charset="-128"/>
              </a:rPr>
              <a:pPr/>
              <a:t>1</a:t>
            </a:fld>
            <a:endParaRPr lang="ja-JP" altLang="en-US" dirty="0">
              <a:solidFill>
                <a:srgbClr val="3A3838">
                  <a:tint val="75000"/>
                </a:srgbClr>
              </a:solidFill>
              <a:latin typeface="Century Gothic" panose="020F0302020204030204"/>
              <a:ea typeface="メイリオ" panose="020B0604030504040204" pitchFamily="50" charset="-128"/>
            </a:endParaRPr>
          </a:p>
        </p:txBody>
      </p:sp>
    </p:spTree>
    <p:extLst>
      <p:ext uri="{BB962C8B-B14F-4D97-AF65-F5344CB8AC3E}">
        <p14:creationId xmlns:p14="http://schemas.microsoft.com/office/powerpoint/2010/main" val="201145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06832" y="188498"/>
            <a:ext cx="11885168" cy="743110"/>
          </a:xfrm>
        </p:spPr>
        <p:txBody>
          <a:bodyPr>
            <a:normAutofit/>
          </a:bodyPr>
          <a:lstStyle/>
          <a:p>
            <a:r>
              <a:rPr lang="ja-JP" altLang="en-US" dirty="0"/>
              <a:t>２</a:t>
            </a:r>
            <a:r>
              <a:rPr kumimoji="1" lang="ja-JP" altLang="en-US" dirty="0"/>
              <a:t>．</a:t>
            </a:r>
            <a:r>
              <a:rPr lang="ja-JP" altLang="en-US" dirty="0"/>
              <a:t>カーボンニュートラルの具体的な取り組み内容＜業種別＞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226150" y="1116039"/>
            <a:ext cx="11689548" cy="1374735"/>
          </a:xfrm>
          <a:prstGeom prst="rect">
            <a:avLst/>
          </a:prstGeom>
          <a:noFill/>
        </p:spPr>
        <p:txBody>
          <a:bodyPr wrap="square" rtlCol="0" anchor="t">
            <a:spAutoFit/>
          </a:bodyPr>
          <a:lstStyle/>
          <a:p>
            <a:pPr lvl="0">
              <a:lnSpc>
                <a:spcPts val="2500"/>
              </a:lnSpc>
              <a:defRPr/>
            </a:pPr>
            <a:r>
              <a:rPr lang="en-US" altLang="ja-JP" sz="2000" b="1" u="sng" dirty="0">
                <a:solidFill>
                  <a:srgbClr val="002060"/>
                </a:solidFill>
              </a:rPr>
              <a:t>【2-4</a:t>
            </a:r>
            <a:r>
              <a:rPr lang="ja-JP" altLang="en-US" sz="2000" b="1" u="sng" dirty="0" err="1">
                <a:solidFill>
                  <a:srgbClr val="002060"/>
                </a:solidFill>
              </a:rPr>
              <a:t>．</a:t>
            </a:r>
            <a:r>
              <a:rPr lang="ja-JP" altLang="en-US" sz="2000" b="1" u="sng" dirty="0">
                <a:solidFill>
                  <a:srgbClr val="002060"/>
                </a:solidFill>
              </a:rPr>
              <a:t>営業車両へのＨＶ・ＥＶ等の導入</a:t>
            </a:r>
            <a:r>
              <a:rPr lang="en-US" altLang="ja-JP" sz="2000" b="1" u="sng" dirty="0">
                <a:solidFill>
                  <a:srgbClr val="002060"/>
                </a:solidFill>
              </a:rPr>
              <a:t>】</a:t>
            </a:r>
          </a:p>
          <a:p>
            <a:pPr lvl="0">
              <a:lnSpc>
                <a:spcPts val="2500"/>
              </a:lnSpc>
              <a:defRPr/>
            </a:pPr>
            <a:r>
              <a:rPr lang="ja-JP" altLang="en-US" sz="2000" b="1" dirty="0">
                <a:solidFill>
                  <a:srgbClr val="3A3838"/>
                </a:solidFill>
              </a:rPr>
              <a:t>○全体では</a:t>
            </a:r>
            <a:r>
              <a:rPr lang="en-US" altLang="ja-JP" sz="2000" b="1" dirty="0">
                <a:solidFill>
                  <a:srgbClr val="3A3838"/>
                </a:solidFill>
              </a:rPr>
              <a:t>39.1</a:t>
            </a:r>
            <a:r>
              <a:rPr lang="ja-JP" altLang="en-US" sz="2000" b="1" dirty="0">
                <a:solidFill>
                  <a:srgbClr val="3A3838"/>
                </a:solidFill>
              </a:rPr>
              <a:t>％の企業が営業車両のＨＶ・ＥＶなどに取り組む。</a:t>
            </a:r>
            <a:endParaRPr lang="en-US" altLang="ja-JP" sz="2000" b="1" dirty="0">
              <a:solidFill>
                <a:srgbClr val="3A3838"/>
              </a:solidFill>
            </a:endParaRPr>
          </a:p>
          <a:p>
            <a:pPr lvl="0">
              <a:lnSpc>
                <a:spcPts val="2500"/>
              </a:lnSpc>
              <a:defRPr/>
            </a:pPr>
            <a:r>
              <a:rPr lang="ja-JP" altLang="en-US" sz="2000" dirty="0">
                <a:solidFill>
                  <a:srgbClr val="3A3838"/>
                </a:solidFill>
              </a:rPr>
              <a:t>　・卸売業・小売業で「取り組んでいる」が</a:t>
            </a:r>
            <a:r>
              <a:rPr lang="en-US" altLang="ja-JP" sz="2000" dirty="0">
                <a:solidFill>
                  <a:srgbClr val="3A3838"/>
                </a:solidFill>
              </a:rPr>
              <a:t>50</a:t>
            </a:r>
            <a:r>
              <a:rPr lang="ja-JP" altLang="en-US" sz="2000" dirty="0">
                <a:solidFill>
                  <a:srgbClr val="3A3838"/>
                </a:solidFill>
              </a:rPr>
              <a:t>％に達した。</a:t>
            </a:r>
            <a:endParaRPr lang="en-US" altLang="ja-JP" sz="2000" dirty="0">
              <a:solidFill>
                <a:srgbClr val="3A3838"/>
              </a:solidFill>
            </a:endParaRPr>
          </a:p>
          <a:p>
            <a:pPr lvl="0">
              <a:lnSpc>
                <a:spcPts val="2500"/>
              </a:lnSpc>
              <a:defRPr/>
            </a:pPr>
            <a:r>
              <a:rPr lang="ja-JP" altLang="en-US" sz="2000" dirty="0">
                <a:solidFill>
                  <a:srgbClr val="3A3838"/>
                </a:solidFill>
              </a:rPr>
              <a:t>　・サービス業で「今後取り組む予定」または「取り組む予定はない」（</a:t>
            </a:r>
            <a:r>
              <a:rPr lang="en-US" altLang="ja-JP" sz="2000" dirty="0">
                <a:solidFill>
                  <a:srgbClr val="3A3838"/>
                </a:solidFill>
              </a:rPr>
              <a:t>82.1</a:t>
            </a:r>
            <a:r>
              <a:rPr lang="ja-JP" altLang="en-US" sz="2000" dirty="0">
                <a:solidFill>
                  <a:srgbClr val="3A3838"/>
                </a:solidFill>
              </a:rPr>
              <a:t>％）が</a:t>
            </a:r>
            <a:r>
              <a:rPr lang="en-US" altLang="ja-JP" sz="2000" dirty="0">
                <a:solidFill>
                  <a:srgbClr val="3A3838"/>
                </a:solidFill>
              </a:rPr>
              <a:t>80</a:t>
            </a:r>
            <a:r>
              <a:rPr lang="ja-JP" altLang="en-US" sz="2000" dirty="0">
                <a:solidFill>
                  <a:srgbClr val="3A3838"/>
                </a:solidFill>
              </a:rPr>
              <a:t>％を超えた。</a:t>
            </a:r>
            <a:endParaRPr lang="en-US" altLang="ja-JP" sz="2000" dirty="0">
              <a:solidFill>
                <a:srgbClr val="3A3838"/>
              </a:solidFill>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201706" y="1048313"/>
            <a:ext cx="11713992" cy="164109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8C3D3D9D-1738-4233-89EE-ADFFFDE04DBA}"/>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設問２</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206914138"/>
              </p:ext>
            </p:extLst>
          </p:nvPr>
        </p:nvGraphicFramePr>
        <p:xfrm>
          <a:off x="626689" y="2757138"/>
          <a:ext cx="10623383" cy="3751238"/>
        </p:xfrm>
        <a:graphic>
          <a:graphicData uri="http://schemas.openxmlformats.org/presentationml/2006/ole">
            <mc:AlternateContent xmlns:mc="http://schemas.openxmlformats.org/markup-compatibility/2006">
              <mc:Choice xmlns:v="urn:schemas-microsoft-com:vml" Requires="v">
                <p:oleObj spid="_x0000_s20515" name="Worksheet" r:id="rId3" imgW="6581599" imgH="2324273" progId="Excel.Sheet.12">
                  <p:embed/>
                </p:oleObj>
              </mc:Choice>
              <mc:Fallback>
                <p:oleObj name="Worksheet" r:id="rId3" imgW="6581599" imgH="2324273" progId="Excel.Sheet.12">
                  <p:embed/>
                  <p:pic>
                    <p:nvPicPr>
                      <p:cNvPr id="0" name=""/>
                      <p:cNvPicPr/>
                      <p:nvPr/>
                    </p:nvPicPr>
                    <p:blipFill>
                      <a:blip r:embed="rId4"/>
                      <a:stretch>
                        <a:fillRect/>
                      </a:stretch>
                    </p:blipFill>
                    <p:spPr>
                      <a:xfrm>
                        <a:off x="626689" y="2757138"/>
                        <a:ext cx="10623383" cy="3751238"/>
                      </a:xfrm>
                      <a:prstGeom prst="rect">
                        <a:avLst/>
                      </a:prstGeom>
                    </p:spPr>
                  </p:pic>
                </p:oleObj>
              </mc:Fallback>
            </mc:AlternateContent>
          </a:graphicData>
        </a:graphic>
      </p:graphicFrame>
    </p:spTree>
    <p:extLst>
      <p:ext uri="{BB962C8B-B14F-4D97-AF65-F5344CB8AC3E}">
        <p14:creationId xmlns:p14="http://schemas.microsoft.com/office/powerpoint/2010/main" val="149328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06832" y="188498"/>
            <a:ext cx="11885168" cy="743110"/>
          </a:xfrm>
        </p:spPr>
        <p:txBody>
          <a:bodyPr>
            <a:normAutofit/>
          </a:bodyPr>
          <a:lstStyle/>
          <a:p>
            <a:r>
              <a:rPr lang="ja-JP" altLang="en-US" dirty="0"/>
              <a:t>２</a:t>
            </a:r>
            <a:r>
              <a:rPr kumimoji="1" lang="ja-JP" altLang="en-US" dirty="0"/>
              <a:t>．</a:t>
            </a:r>
            <a:r>
              <a:rPr lang="ja-JP" altLang="en-US" dirty="0"/>
              <a:t>カーボンニュートラルの具体的な取り組み内容＜業種別＞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226150" y="1116039"/>
            <a:ext cx="11689548" cy="1695336"/>
          </a:xfrm>
          <a:prstGeom prst="rect">
            <a:avLst/>
          </a:prstGeom>
          <a:noFill/>
        </p:spPr>
        <p:txBody>
          <a:bodyPr wrap="square" rtlCol="0" anchor="t">
            <a:spAutoFit/>
          </a:bodyPr>
          <a:lstStyle/>
          <a:p>
            <a:pPr lvl="0">
              <a:lnSpc>
                <a:spcPts val="2500"/>
              </a:lnSpc>
              <a:defRPr/>
            </a:pPr>
            <a:r>
              <a:rPr lang="en-US" altLang="ja-JP" sz="2000" b="1" u="sng" dirty="0">
                <a:solidFill>
                  <a:srgbClr val="002060"/>
                </a:solidFill>
              </a:rPr>
              <a:t>【2-5</a:t>
            </a:r>
            <a:r>
              <a:rPr lang="ja-JP" altLang="en-US" sz="2000" b="1" u="sng" dirty="0" err="1">
                <a:solidFill>
                  <a:srgbClr val="002060"/>
                </a:solidFill>
              </a:rPr>
              <a:t>．</a:t>
            </a:r>
            <a:r>
              <a:rPr lang="ja-JP" altLang="en-US" sz="2000" b="1" u="sng" dirty="0">
                <a:solidFill>
                  <a:srgbClr val="002060"/>
                </a:solidFill>
              </a:rPr>
              <a:t>太陽光等に由来した電力の自家発電</a:t>
            </a:r>
            <a:r>
              <a:rPr lang="en-US" altLang="ja-JP" sz="2000" b="1" u="sng" dirty="0">
                <a:solidFill>
                  <a:srgbClr val="002060"/>
                </a:solidFill>
              </a:rPr>
              <a:t>】</a:t>
            </a:r>
          </a:p>
          <a:p>
            <a:pPr lvl="0">
              <a:lnSpc>
                <a:spcPts val="2500"/>
              </a:lnSpc>
              <a:defRPr/>
            </a:pPr>
            <a:r>
              <a:rPr lang="ja-JP" altLang="en-US" sz="2000" b="1" dirty="0">
                <a:solidFill>
                  <a:srgbClr val="3A3838"/>
                </a:solidFill>
              </a:rPr>
              <a:t>○全体で</a:t>
            </a:r>
            <a:r>
              <a:rPr lang="en-US" altLang="ja-JP" sz="2000" b="1" dirty="0">
                <a:solidFill>
                  <a:srgbClr val="3A3838"/>
                </a:solidFill>
              </a:rPr>
              <a:t>42.0</a:t>
            </a:r>
            <a:r>
              <a:rPr lang="ja-JP" altLang="en-US" sz="2000" b="1" dirty="0">
                <a:solidFill>
                  <a:srgbClr val="3A3838"/>
                </a:solidFill>
              </a:rPr>
              <a:t>％の企業が太陽光等に由来した電力の自家発電に取り組む。</a:t>
            </a:r>
            <a:endParaRPr lang="en-US" altLang="ja-JP" sz="2000" b="1" dirty="0">
              <a:solidFill>
                <a:srgbClr val="3A3838"/>
              </a:solidFill>
            </a:endParaRPr>
          </a:p>
          <a:p>
            <a:pPr lvl="0">
              <a:lnSpc>
                <a:spcPts val="2500"/>
              </a:lnSpc>
              <a:defRPr/>
            </a:pPr>
            <a:r>
              <a:rPr lang="ja-JP" altLang="en-US" sz="2000" dirty="0">
                <a:solidFill>
                  <a:srgbClr val="3A3838"/>
                </a:solidFill>
              </a:rPr>
              <a:t>　・建設業</a:t>
            </a:r>
            <a:r>
              <a:rPr lang="en-US" altLang="ja-JP" sz="2000" dirty="0">
                <a:solidFill>
                  <a:srgbClr val="3A3838"/>
                </a:solidFill>
              </a:rPr>
              <a:t>(63.6</a:t>
            </a:r>
            <a:r>
              <a:rPr lang="ja-JP" altLang="en-US" sz="2000" dirty="0">
                <a:solidFill>
                  <a:srgbClr val="3A3838"/>
                </a:solidFill>
              </a:rPr>
              <a:t>％</a:t>
            </a:r>
            <a:r>
              <a:rPr lang="en-US" altLang="ja-JP" sz="2000" dirty="0">
                <a:solidFill>
                  <a:srgbClr val="3A3838"/>
                </a:solidFill>
              </a:rPr>
              <a:t>)</a:t>
            </a:r>
            <a:r>
              <a:rPr lang="ja-JP" altLang="en-US" sz="2000" dirty="0">
                <a:solidFill>
                  <a:srgbClr val="3A3838"/>
                </a:solidFill>
              </a:rPr>
              <a:t>卸売業・小売業</a:t>
            </a:r>
            <a:r>
              <a:rPr lang="en-US" altLang="ja-JP" sz="2000" dirty="0">
                <a:solidFill>
                  <a:srgbClr val="3A3838"/>
                </a:solidFill>
              </a:rPr>
              <a:t>(62.5</a:t>
            </a:r>
            <a:r>
              <a:rPr lang="ja-JP" altLang="en-US" sz="2000" dirty="0">
                <a:solidFill>
                  <a:srgbClr val="3A3838"/>
                </a:solidFill>
              </a:rPr>
              <a:t>％</a:t>
            </a:r>
            <a:r>
              <a:rPr lang="en-US" altLang="ja-JP" sz="2000" dirty="0">
                <a:solidFill>
                  <a:srgbClr val="3A3838"/>
                </a:solidFill>
              </a:rPr>
              <a:t>)</a:t>
            </a:r>
            <a:r>
              <a:rPr lang="ja-JP" altLang="en-US" sz="2000" dirty="0">
                <a:solidFill>
                  <a:srgbClr val="3A3838"/>
                </a:solidFill>
              </a:rPr>
              <a:t>運輸業</a:t>
            </a:r>
            <a:r>
              <a:rPr lang="en-US" altLang="ja-JP" sz="2000" dirty="0">
                <a:solidFill>
                  <a:srgbClr val="3A3838"/>
                </a:solidFill>
              </a:rPr>
              <a:t>(60.0</a:t>
            </a:r>
            <a:r>
              <a:rPr lang="ja-JP" altLang="en-US" sz="2000" dirty="0">
                <a:solidFill>
                  <a:srgbClr val="3A3838"/>
                </a:solidFill>
              </a:rPr>
              <a:t>％</a:t>
            </a:r>
            <a:r>
              <a:rPr lang="en-US" altLang="ja-JP" sz="2000" dirty="0">
                <a:solidFill>
                  <a:srgbClr val="3A3838"/>
                </a:solidFill>
              </a:rPr>
              <a:t>)</a:t>
            </a:r>
            <a:r>
              <a:rPr lang="ja-JP" altLang="en-US" sz="2000" dirty="0">
                <a:solidFill>
                  <a:srgbClr val="3A3838"/>
                </a:solidFill>
              </a:rPr>
              <a:t>の「取り組んでいる」割合が大きい。</a:t>
            </a:r>
            <a:endParaRPr lang="en-US" altLang="ja-JP" sz="2000" dirty="0">
              <a:solidFill>
                <a:srgbClr val="3A3838"/>
              </a:solidFill>
            </a:endParaRPr>
          </a:p>
          <a:p>
            <a:pPr lvl="0">
              <a:lnSpc>
                <a:spcPts val="2500"/>
              </a:lnSpc>
              <a:defRPr/>
            </a:pPr>
            <a:r>
              <a:rPr lang="ja-JP" altLang="en-US" sz="2000" dirty="0">
                <a:solidFill>
                  <a:srgbClr val="3A3838"/>
                </a:solidFill>
              </a:rPr>
              <a:t>　・「今後取り組む予定」という業種が多い中、サービス業では「取り組む予定はない」との回答</a:t>
            </a:r>
            <a:endParaRPr lang="en-US" altLang="ja-JP" sz="2000" dirty="0">
              <a:solidFill>
                <a:srgbClr val="3A3838"/>
              </a:solidFill>
            </a:endParaRPr>
          </a:p>
          <a:p>
            <a:pPr lvl="0">
              <a:lnSpc>
                <a:spcPts val="2500"/>
              </a:lnSpc>
              <a:defRPr/>
            </a:pPr>
            <a:r>
              <a:rPr lang="en-US" altLang="ja-JP" sz="2000" dirty="0">
                <a:solidFill>
                  <a:srgbClr val="3A3838"/>
                </a:solidFill>
              </a:rPr>
              <a:t>       </a:t>
            </a:r>
            <a:r>
              <a:rPr lang="ja-JP" altLang="en-US" sz="2000" dirty="0">
                <a:solidFill>
                  <a:srgbClr val="3A3838"/>
                </a:solidFill>
              </a:rPr>
              <a:t>が</a:t>
            </a:r>
            <a:r>
              <a:rPr lang="en-US" altLang="ja-JP" sz="2000" dirty="0">
                <a:solidFill>
                  <a:srgbClr val="3A3838"/>
                </a:solidFill>
              </a:rPr>
              <a:t>60</a:t>
            </a:r>
            <a:r>
              <a:rPr lang="ja-JP" altLang="en-US" sz="2000" dirty="0">
                <a:solidFill>
                  <a:srgbClr val="3A3838"/>
                </a:solidFill>
              </a:rPr>
              <a:t>％を超えた。</a:t>
            </a:r>
            <a:endParaRPr lang="en-US" altLang="ja-JP" sz="2000" dirty="0">
              <a:solidFill>
                <a:srgbClr val="3A3838"/>
              </a:solidFill>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201706" y="1048313"/>
            <a:ext cx="11713992" cy="176306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876B2B78-073D-4B4D-B0C1-C88B683BF296}"/>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設問２</a:t>
            </a: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565100929"/>
              </p:ext>
            </p:extLst>
          </p:nvPr>
        </p:nvGraphicFramePr>
        <p:xfrm>
          <a:off x="734267" y="2838269"/>
          <a:ext cx="10563192" cy="3791131"/>
        </p:xfrm>
        <a:graphic>
          <a:graphicData uri="http://schemas.openxmlformats.org/presentationml/2006/ole">
            <mc:AlternateContent xmlns:mc="http://schemas.openxmlformats.org/markup-compatibility/2006">
              <mc:Choice xmlns:v="urn:schemas-microsoft-com:vml" Requires="v">
                <p:oleObj spid="_x0000_s21540" name="Worksheet" r:id="rId3" imgW="6581599" imgH="2362357" progId="Excel.Sheet.12">
                  <p:embed/>
                </p:oleObj>
              </mc:Choice>
              <mc:Fallback>
                <p:oleObj name="Worksheet" r:id="rId3" imgW="6581599" imgH="2362357" progId="Excel.Sheet.12">
                  <p:embed/>
                  <p:pic>
                    <p:nvPicPr>
                      <p:cNvPr id="0" name=""/>
                      <p:cNvPicPr/>
                      <p:nvPr/>
                    </p:nvPicPr>
                    <p:blipFill>
                      <a:blip r:embed="rId4"/>
                      <a:stretch>
                        <a:fillRect/>
                      </a:stretch>
                    </p:blipFill>
                    <p:spPr>
                      <a:xfrm>
                        <a:off x="734267" y="2838269"/>
                        <a:ext cx="10563192" cy="3791131"/>
                      </a:xfrm>
                      <a:prstGeom prst="rect">
                        <a:avLst/>
                      </a:prstGeom>
                    </p:spPr>
                  </p:pic>
                </p:oleObj>
              </mc:Fallback>
            </mc:AlternateContent>
          </a:graphicData>
        </a:graphic>
      </p:graphicFrame>
    </p:spTree>
    <p:extLst>
      <p:ext uri="{BB962C8B-B14F-4D97-AF65-F5344CB8AC3E}">
        <p14:creationId xmlns:p14="http://schemas.microsoft.com/office/powerpoint/2010/main" val="235454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06832" y="188498"/>
            <a:ext cx="11885168" cy="743110"/>
          </a:xfrm>
        </p:spPr>
        <p:txBody>
          <a:bodyPr>
            <a:normAutofit/>
          </a:bodyPr>
          <a:lstStyle/>
          <a:p>
            <a:r>
              <a:rPr lang="ja-JP" altLang="en-US" dirty="0"/>
              <a:t>２</a:t>
            </a:r>
            <a:r>
              <a:rPr kumimoji="1" lang="ja-JP" altLang="en-US" dirty="0"/>
              <a:t>．</a:t>
            </a:r>
            <a:r>
              <a:rPr lang="ja-JP" altLang="en-US" dirty="0"/>
              <a:t>カーボンニュートラルの具体的な取り組み内容＜業種別＞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226150" y="1116039"/>
            <a:ext cx="11689548" cy="2015936"/>
          </a:xfrm>
          <a:prstGeom prst="rect">
            <a:avLst/>
          </a:prstGeom>
          <a:noFill/>
        </p:spPr>
        <p:txBody>
          <a:bodyPr wrap="square" rtlCol="0" anchor="t">
            <a:spAutoFit/>
          </a:bodyPr>
          <a:lstStyle/>
          <a:p>
            <a:pPr lvl="0">
              <a:lnSpc>
                <a:spcPts val="2500"/>
              </a:lnSpc>
              <a:defRPr/>
            </a:pPr>
            <a:r>
              <a:rPr lang="en-US" altLang="ja-JP" sz="2000" b="1" u="sng" dirty="0">
                <a:solidFill>
                  <a:srgbClr val="002060"/>
                </a:solidFill>
              </a:rPr>
              <a:t>【2-6</a:t>
            </a:r>
            <a:r>
              <a:rPr lang="ja-JP" altLang="en-US" sz="2000" b="1" u="sng" dirty="0" err="1">
                <a:solidFill>
                  <a:srgbClr val="002060"/>
                </a:solidFill>
              </a:rPr>
              <a:t>．</a:t>
            </a:r>
            <a:r>
              <a:rPr lang="ja-JP" altLang="en-US" sz="2000" b="1" u="sng" dirty="0">
                <a:solidFill>
                  <a:srgbClr val="002060"/>
                </a:solidFill>
              </a:rPr>
              <a:t>グリーン電力に由来した電力の購入</a:t>
            </a:r>
            <a:r>
              <a:rPr lang="en-US" altLang="ja-JP" sz="2000" b="1" u="sng" dirty="0">
                <a:solidFill>
                  <a:srgbClr val="002060"/>
                </a:solidFill>
              </a:rPr>
              <a:t>】</a:t>
            </a:r>
          </a:p>
          <a:p>
            <a:pPr lvl="0">
              <a:lnSpc>
                <a:spcPts val="2500"/>
              </a:lnSpc>
              <a:defRPr/>
            </a:pPr>
            <a:r>
              <a:rPr lang="ja-JP" altLang="en-US" sz="2000" b="1" dirty="0">
                <a:solidFill>
                  <a:srgbClr val="3A3838"/>
                </a:solidFill>
              </a:rPr>
              <a:t>○全体では</a:t>
            </a:r>
            <a:r>
              <a:rPr lang="en-US" altLang="ja-JP" sz="2000" b="1" dirty="0">
                <a:solidFill>
                  <a:srgbClr val="3A3838"/>
                </a:solidFill>
              </a:rPr>
              <a:t>13.0</a:t>
            </a:r>
            <a:r>
              <a:rPr lang="ja-JP" altLang="en-US" sz="2000" b="1" dirty="0">
                <a:solidFill>
                  <a:srgbClr val="3A3838"/>
                </a:solidFill>
              </a:rPr>
              <a:t>％の企業がグリーン電力に由来した電力の購入に取り組む。</a:t>
            </a:r>
            <a:endParaRPr lang="en-US" altLang="ja-JP" sz="2000" b="1" dirty="0">
              <a:solidFill>
                <a:srgbClr val="3A3838"/>
              </a:solidFill>
            </a:endParaRPr>
          </a:p>
          <a:p>
            <a:pPr lvl="0">
              <a:lnSpc>
                <a:spcPts val="2500"/>
              </a:lnSpc>
              <a:defRPr/>
            </a:pPr>
            <a:r>
              <a:rPr lang="ja-JP" altLang="en-US" sz="2000" dirty="0">
                <a:solidFill>
                  <a:srgbClr val="3A3838"/>
                </a:solidFill>
              </a:rPr>
              <a:t>　・建設業、製造業、情報・通信業で「積極的に取り組んでいる」が全体平均（</a:t>
            </a:r>
            <a:r>
              <a:rPr lang="en-US" altLang="ja-JP" sz="2000" dirty="0">
                <a:solidFill>
                  <a:srgbClr val="3A3838"/>
                </a:solidFill>
              </a:rPr>
              <a:t>6.5</a:t>
            </a:r>
            <a:r>
              <a:rPr lang="ja-JP" altLang="en-US" sz="2000" dirty="0">
                <a:solidFill>
                  <a:srgbClr val="3A3838"/>
                </a:solidFill>
              </a:rPr>
              <a:t>％／積極的に取</a:t>
            </a:r>
            <a:endParaRPr lang="en-US" altLang="ja-JP" sz="2000" dirty="0">
              <a:solidFill>
                <a:srgbClr val="3A3838"/>
              </a:solidFill>
            </a:endParaRPr>
          </a:p>
          <a:p>
            <a:pPr lvl="0">
              <a:lnSpc>
                <a:spcPts val="2500"/>
              </a:lnSpc>
              <a:defRPr/>
            </a:pPr>
            <a:r>
              <a:rPr lang="ja-JP" altLang="en-US" sz="2000" dirty="0">
                <a:solidFill>
                  <a:srgbClr val="3A3838"/>
                </a:solidFill>
              </a:rPr>
              <a:t>　　</a:t>
            </a:r>
            <a:r>
              <a:rPr lang="ja-JP" altLang="en-US" sz="2000" dirty="0" err="1">
                <a:solidFill>
                  <a:srgbClr val="3A3838"/>
                </a:solidFill>
              </a:rPr>
              <a:t>り</a:t>
            </a:r>
            <a:r>
              <a:rPr lang="ja-JP" altLang="en-US" sz="2000" dirty="0">
                <a:solidFill>
                  <a:srgbClr val="3A3838"/>
                </a:solidFill>
              </a:rPr>
              <a:t>組んでいる）を上回った。</a:t>
            </a:r>
            <a:endParaRPr lang="en-US" altLang="ja-JP" sz="2000" dirty="0">
              <a:solidFill>
                <a:srgbClr val="3A3838"/>
              </a:solidFill>
            </a:endParaRPr>
          </a:p>
          <a:p>
            <a:pPr lvl="0">
              <a:lnSpc>
                <a:spcPts val="2500"/>
              </a:lnSpc>
              <a:defRPr/>
            </a:pPr>
            <a:r>
              <a:rPr lang="ja-JP" altLang="en-US" sz="2000" dirty="0">
                <a:solidFill>
                  <a:srgbClr val="3A3838"/>
                </a:solidFill>
              </a:rPr>
              <a:t>　・運輸業、不動産業、情報・通信業、建設業は、「今後取り組む予定」との回答が平均よりも大幅</a:t>
            </a:r>
            <a:endParaRPr lang="en-US" altLang="ja-JP" sz="2000" dirty="0">
              <a:solidFill>
                <a:srgbClr val="3A3838"/>
              </a:solidFill>
            </a:endParaRPr>
          </a:p>
          <a:p>
            <a:pPr lvl="0">
              <a:lnSpc>
                <a:spcPts val="2500"/>
              </a:lnSpc>
              <a:defRPr/>
            </a:pPr>
            <a:r>
              <a:rPr lang="ja-JP" altLang="en-US" sz="2000" dirty="0">
                <a:solidFill>
                  <a:srgbClr val="3A3838"/>
                </a:solidFill>
              </a:rPr>
              <a:t>　　に上回った。</a:t>
            </a:r>
            <a:endParaRPr lang="en-US" altLang="ja-JP" sz="2000" dirty="0">
              <a:solidFill>
                <a:srgbClr val="3A3838"/>
              </a:solidFill>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201706" y="1048313"/>
            <a:ext cx="11713992" cy="208366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7DE96C94-C9A3-45EB-A2F0-A535A18D4E23}"/>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設問２</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10159124"/>
              </p:ext>
            </p:extLst>
          </p:nvPr>
        </p:nvGraphicFramePr>
        <p:xfrm>
          <a:off x="1056996" y="3147267"/>
          <a:ext cx="9771451" cy="3506975"/>
        </p:xfrm>
        <a:graphic>
          <a:graphicData uri="http://schemas.openxmlformats.org/presentationml/2006/ole">
            <mc:AlternateContent xmlns:mc="http://schemas.openxmlformats.org/markup-compatibility/2006">
              <mc:Choice xmlns:v="urn:schemas-microsoft-com:vml" Requires="v">
                <p:oleObj spid="_x0000_s22563" name="Worksheet" r:id="rId3" imgW="6581599" imgH="2362357" progId="Excel.Sheet.12">
                  <p:embed/>
                </p:oleObj>
              </mc:Choice>
              <mc:Fallback>
                <p:oleObj name="Worksheet" r:id="rId3" imgW="6581599" imgH="2362357" progId="Excel.Sheet.12">
                  <p:embed/>
                  <p:pic>
                    <p:nvPicPr>
                      <p:cNvPr id="0" name=""/>
                      <p:cNvPicPr/>
                      <p:nvPr/>
                    </p:nvPicPr>
                    <p:blipFill>
                      <a:blip r:embed="rId4"/>
                      <a:stretch>
                        <a:fillRect/>
                      </a:stretch>
                    </p:blipFill>
                    <p:spPr>
                      <a:xfrm>
                        <a:off x="1056996" y="3147267"/>
                        <a:ext cx="9771451" cy="3506975"/>
                      </a:xfrm>
                      <a:prstGeom prst="rect">
                        <a:avLst/>
                      </a:prstGeom>
                    </p:spPr>
                  </p:pic>
                </p:oleObj>
              </mc:Fallback>
            </mc:AlternateContent>
          </a:graphicData>
        </a:graphic>
      </p:graphicFrame>
    </p:spTree>
    <p:extLst>
      <p:ext uri="{BB962C8B-B14F-4D97-AF65-F5344CB8AC3E}">
        <p14:creationId xmlns:p14="http://schemas.microsoft.com/office/powerpoint/2010/main" val="31083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graphicFrame>
        <p:nvGraphicFramePr>
          <p:cNvPr id="3" name="表 2">
            <a:extLst>
              <a:ext uri="{FF2B5EF4-FFF2-40B4-BE49-F238E27FC236}">
                <a16:creationId xmlns:a16="http://schemas.microsoft.com/office/drawing/2014/main" id="{318BC713-8DE8-470E-8E2A-FDACB9525DD4}"/>
              </a:ext>
            </a:extLst>
          </p:cNvPr>
          <p:cNvGraphicFramePr>
            <a:graphicFrameLocks noGrp="1"/>
          </p:cNvGraphicFramePr>
          <p:nvPr>
            <p:extLst>
              <p:ext uri="{D42A27DB-BD31-4B8C-83A1-F6EECF244321}">
                <p14:modId xmlns:p14="http://schemas.microsoft.com/office/powerpoint/2010/main" val="1665043947"/>
              </p:ext>
            </p:extLst>
          </p:nvPr>
        </p:nvGraphicFramePr>
        <p:xfrm>
          <a:off x="201300" y="1065542"/>
          <a:ext cx="11594112" cy="4480560"/>
        </p:xfrm>
        <a:graphic>
          <a:graphicData uri="http://schemas.openxmlformats.org/drawingml/2006/table">
            <a:tbl>
              <a:tblPr firstRow="1" bandRow="1">
                <a:tableStyleId>{5C22544A-7EE6-4342-B048-85BDC9FD1C3A}</a:tableStyleId>
              </a:tblPr>
              <a:tblGrid>
                <a:gridCol w="500380">
                  <a:extLst>
                    <a:ext uri="{9D8B030D-6E8A-4147-A177-3AD203B41FA5}">
                      <a16:colId xmlns:a16="http://schemas.microsoft.com/office/drawing/2014/main" val="4080563079"/>
                    </a:ext>
                  </a:extLst>
                </a:gridCol>
                <a:gridCol w="2926400">
                  <a:extLst>
                    <a:ext uri="{9D8B030D-6E8A-4147-A177-3AD203B41FA5}">
                      <a16:colId xmlns:a16="http://schemas.microsoft.com/office/drawing/2014/main" val="1114782713"/>
                    </a:ext>
                  </a:extLst>
                </a:gridCol>
                <a:gridCol w="1707410">
                  <a:extLst>
                    <a:ext uri="{9D8B030D-6E8A-4147-A177-3AD203B41FA5}">
                      <a16:colId xmlns:a16="http://schemas.microsoft.com/office/drawing/2014/main" val="3386256378"/>
                    </a:ext>
                  </a:extLst>
                </a:gridCol>
                <a:gridCol w="3229961">
                  <a:extLst>
                    <a:ext uri="{9D8B030D-6E8A-4147-A177-3AD203B41FA5}">
                      <a16:colId xmlns:a16="http://schemas.microsoft.com/office/drawing/2014/main" val="1394053111"/>
                    </a:ext>
                  </a:extLst>
                </a:gridCol>
                <a:gridCol w="3229961">
                  <a:extLst>
                    <a:ext uri="{9D8B030D-6E8A-4147-A177-3AD203B41FA5}">
                      <a16:colId xmlns:a16="http://schemas.microsoft.com/office/drawing/2014/main" val="2304685313"/>
                    </a:ext>
                  </a:extLst>
                </a:gridCol>
              </a:tblGrid>
              <a:tr h="0">
                <a:tc>
                  <a:txBody>
                    <a:bodyPr/>
                    <a:lstStyle/>
                    <a:p>
                      <a:endParaRPr kumimoji="1" lang="ja-JP" altLang="en-US" sz="1800" spc="-150" dirty="0"/>
                    </a:p>
                  </a:txBody>
                  <a:tcPr/>
                </a:tc>
                <a:tc>
                  <a:txBody>
                    <a:bodyPr/>
                    <a:lstStyle/>
                    <a:p>
                      <a:pPr algn="ctr"/>
                      <a:r>
                        <a:rPr kumimoji="1" lang="ja-JP" altLang="en-US" sz="1800" spc="-150" dirty="0"/>
                        <a:t>取り組み内容</a:t>
                      </a:r>
                    </a:p>
                  </a:txBody>
                  <a:tcPr/>
                </a:tc>
                <a:tc>
                  <a:txBody>
                    <a:bodyPr/>
                    <a:lstStyle/>
                    <a:p>
                      <a:pPr algn="ctr"/>
                      <a:r>
                        <a:rPr kumimoji="1" lang="ja-JP" altLang="en-US" sz="1800" spc="-150" dirty="0"/>
                        <a:t>全体の取組割合</a:t>
                      </a:r>
                    </a:p>
                  </a:txBody>
                  <a:tcPr/>
                </a:tc>
                <a:tc>
                  <a:txBody>
                    <a:bodyPr/>
                    <a:lstStyle/>
                    <a:p>
                      <a:pPr algn="ctr"/>
                      <a:r>
                        <a:rPr kumimoji="1" lang="ja-JP" altLang="en-US" sz="1800" spc="-150" dirty="0"/>
                        <a:t>取り組みが進んでいる</a:t>
                      </a:r>
                      <a:endParaRPr kumimoji="1" lang="en-US" altLang="ja-JP" sz="1800" spc="-150" dirty="0"/>
                    </a:p>
                    <a:p>
                      <a:pPr algn="ctr"/>
                      <a:r>
                        <a:rPr kumimoji="1" lang="ja-JP" altLang="en-US" sz="1800" spc="-150" dirty="0"/>
                        <a:t>または今後取り組みが進む業種</a:t>
                      </a:r>
                      <a:endParaRPr kumimoji="1" lang="en-US" altLang="ja-JP" sz="1800" spc="-150" dirty="0"/>
                    </a:p>
                  </a:txBody>
                  <a:tcPr/>
                </a:tc>
                <a:tc>
                  <a:txBody>
                    <a:bodyPr/>
                    <a:lstStyle/>
                    <a:p>
                      <a:pPr algn="ctr"/>
                      <a:r>
                        <a:rPr kumimoji="1" lang="ja-JP" altLang="en-US" sz="1800" spc="-150" dirty="0"/>
                        <a:t>取り組みが遅れている業種</a:t>
                      </a:r>
                    </a:p>
                  </a:txBody>
                  <a:tcPr/>
                </a:tc>
                <a:extLst>
                  <a:ext uri="{0D108BD9-81ED-4DB2-BD59-A6C34878D82A}">
                    <a16:rowId xmlns:a16="http://schemas.microsoft.com/office/drawing/2014/main" val="2358693104"/>
                  </a:ext>
                </a:extLst>
              </a:tr>
              <a:tr h="370840">
                <a:tc>
                  <a:txBody>
                    <a:bodyPr/>
                    <a:lstStyle/>
                    <a:p>
                      <a:r>
                        <a:rPr kumimoji="1" lang="en-US" altLang="ja-JP" sz="1800" spc="-150" dirty="0"/>
                        <a:t>2-1</a:t>
                      </a:r>
                      <a:endParaRPr kumimoji="1" lang="ja-JP" altLang="en-US" sz="1800" spc="-150" dirty="0"/>
                    </a:p>
                  </a:txBody>
                  <a:tcPr/>
                </a:tc>
                <a:tc>
                  <a:txBody>
                    <a:bodyPr/>
                    <a:lstStyle/>
                    <a:p>
                      <a:r>
                        <a:rPr kumimoji="1" lang="ja-JP" altLang="en-US" sz="1800" spc="-150" dirty="0"/>
                        <a:t>５Ｓ（整理・整頓・清掃・しつけ）への取り組み</a:t>
                      </a:r>
                    </a:p>
                  </a:txBody>
                  <a:tcPr/>
                </a:tc>
                <a:tc>
                  <a:txBody>
                    <a:bodyPr/>
                    <a:lstStyle/>
                    <a:p>
                      <a:pPr algn="r"/>
                      <a:r>
                        <a:rPr kumimoji="1" lang="en-US" altLang="ja-JP" sz="2400" b="1" spc="-150" dirty="0"/>
                        <a:t>93.5</a:t>
                      </a:r>
                      <a:r>
                        <a:rPr kumimoji="1" lang="ja-JP" altLang="en-US" sz="2400" b="1" spc="-150" dirty="0"/>
                        <a:t>％</a:t>
                      </a:r>
                    </a:p>
                  </a:txBody>
                  <a:tcPr/>
                </a:tc>
                <a:tc>
                  <a:txBody>
                    <a:bodyPr/>
                    <a:lstStyle/>
                    <a:p>
                      <a:r>
                        <a:rPr kumimoji="1" lang="ja-JP" altLang="en-US" sz="1800" spc="-150" dirty="0">
                          <a:solidFill>
                            <a:srgbClr val="0070C0"/>
                          </a:solidFill>
                        </a:rPr>
                        <a:t>建設業</a:t>
                      </a:r>
                      <a:r>
                        <a:rPr kumimoji="1" lang="ja-JP" altLang="en-US" sz="1800" spc="-150" dirty="0"/>
                        <a:t>、</a:t>
                      </a:r>
                      <a:r>
                        <a:rPr kumimoji="1" lang="ja-JP" altLang="en-US" sz="1800" spc="-150" dirty="0">
                          <a:solidFill>
                            <a:srgbClr val="FF0000"/>
                          </a:solidFill>
                        </a:rPr>
                        <a:t>運輸業、卸売業・小売業</a:t>
                      </a:r>
                    </a:p>
                  </a:txBody>
                  <a:tcPr/>
                </a:tc>
                <a:tc>
                  <a:txBody>
                    <a:bodyPr/>
                    <a:lstStyle/>
                    <a:p>
                      <a:r>
                        <a:rPr kumimoji="1" lang="ja-JP" altLang="en-US" sz="1800" spc="-150" dirty="0"/>
                        <a:t>不動産業、情報・通信業</a:t>
                      </a:r>
                      <a:endParaRPr kumimoji="1" lang="en-US" altLang="ja-JP" sz="1800" spc="-150" dirty="0"/>
                    </a:p>
                    <a:p>
                      <a:r>
                        <a:rPr kumimoji="1" lang="ja-JP" altLang="en-US" sz="1800" spc="-150" dirty="0"/>
                        <a:t>金融・保険・士業</a:t>
                      </a:r>
                    </a:p>
                  </a:txBody>
                  <a:tcPr/>
                </a:tc>
                <a:extLst>
                  <a:ext uri="{0D108BD9-81ED-4DB2-BD59-A6C34878D82A}">
                    <a16:rowId xmlns:a16="http://schemas.microsoft.com/office/drawing/2014/main" val="262350276"/>
                  </a:ext>
                </a:extLst>
              </a:tr>
              <a:tr h="370840">
                <a:tc>
                  <a:txBody>
                    <a:bodyPr/>
                    <a:lstStyle/>
                    <a:p>
                      <a:r>
                        <a:rPr kumimoji="1" lang="en-US" altLang="ja-JP" sz="1800" spc="-150" dirty="0"/>
                        <a:t>2-2</a:t>
                      </a:r>
                      <a:endParaRPr kumimoji="1" lang="ja-JP" altLang="en-US" sz="1800" spc="-150" dirty="0"/>
                    </a:p>
                  </a:txBody>
                  <a:tcPr/>
                </a:tc>
                <a:tc>
                  <a:txBody>
                    <a:bodyPr/>
                    <a:lstStyle/>
                    <a:p>
                      <a:r>
                        <a:rPr kumimoji="1" lang="ja-JP" altLang="en-US" sz="1800" spc="-150" dirty="0"/>
                        <a:t>自社で使用する電気・燃料の使用量削減</a:t>
                      </a:r>
                    </a:p>
                  </a:txBody>
                  <a:tcPr/>
                </a:tc>
                <a:tc>
                  <a:txBody>
                    <a:bodyPr/>
                    <a:lstStyle/>
                    <a:p>
                      <a:pPr algn="r"/>
                      <a:r>
                        <a:rPr kumimoji="1" lang="en-US" altLang="ja-JP" sz="2400" b="1" spc="-150" dirty="0"/>
                        <a:t>84.8</a:t>
                      </a:r>
                      <a:r>
                        <a:rPr kumimoji="1" lang="ja-JP" altLang="en-US" sz="2400" b="1" spc="-150" dirty="0"/>
                        <a:t>％</a:t>
                      </a:r>
                    </a:p>
                  </a:txBody>
                  <a:tcPr/>
                </a:tc>
                <a:tc>
                  <a:txBody>
                    <a:bodyPr/>
                    <a:lstStyle/>
                    <a:p>
                      <a:r>
                        <a:rPr kumimoji="1" lang="ja-JP" altLang="en-US" sz="1800" spc="-150" dirty="0">
                          <a:solidFill>
                            <a:srgbClr val="FF0000"/>
                          </a:solidFill>
                        </a:rPr>
                        <a:t>運輸業、卸売業・小売業</a:t>
                      </a:r>
                    </a:p>
                  </a:txBody>
                  <a:tcPr/>
                </a:tc>
                <a:tc>
                  <a:txBody>
                    <a:bodyPr/>
                    <a:lstStyle/>
                    <a:p>
                      <a:r>
                        <a:rPr kumimoji="1" lang="ja-JP" altLang="en-US" sz="1800" spc="-150" dirty="0"/>
                        <a:t>不動産業、金融・保険・士業</a:t>
                      </a:r>
                    </a:p>
                  </a:txBody>
                  <a:tcPr/>
                </a:tc>
                <a:extLst>
                  <a:ext uri="{0D108BD9-81ED-4DB2-BD59-A6C34878D82A}">
                    <a16:rowId xmlns:a16="http://schemas.microsoft.com/office/drawing/2014/main" val="314027730"/>
                  </a:ext>
                </a:extLst>
              </a:tr>
              <a:tr h="366566">
                <a:tc>
                  <a:txBody>
                    <a:bodyPr/>
                    <a:lstStyle/>
                    <a:p>
                      <a:r>
                        <a:rPr kumimoji="1" lang="en-US" altLang="ja-JP" sz="1800" spc="-150" dirty="0"/>
                        <a:t>2-3</a:t>
                      </a:r>
                      <a:endParaRPr kumimoji="1" lang="ja-JP" altLang="en-US" sz="1800" spc="-150" dirty="0"/>
                    </a:p>
                  </a:txBody>
                  <a:tcPr/>
                </a:tc>
                <a:tc>
                  <a:txBody>
                    <a:bodyPr/>
                    <a:lstStyle/>
                    <a:p>
                      <a:r>
                        <a:rPr kumimoji="1" lang="ja-JP" altLang="en-US" sz="1800" spc="-150" dirty="0"/>
                        <a:t>省エネに配慮した設備・機器への切替・導入</a:t>
                      </a:r>
                    </a:p>
                  </a:txBody>
                  <a:tcPr/>
                </a:tc>
                <a:tc>
                  <a:txBody>
                    <a:bodyPr/>
                    <a:lstStyle/>
                    <a:p>
                      <a:pPr algn="r"/>
                      <a:r>
                        <a:rPr kumimoji="1" lang="en-US" altLang="ja-JP" sz="2400" b="1" spc="-150" dirty="0"/>
                        <a:t>79.7</a:t>
                      </a:r>
                      <a:r>
                        <a:rPr kumimoji="1" lang="ja-JP" altLang="en-US" sz="2400" b="1" spc="-150" dirty="0"/>
                        <a:t>％</a:t>
                      </a:r>
                    </a:p>
                  </a:txBody>
                  <a:tcPr/>
                </a:tc>
                <a:tc>
                  <a:txBody>
                    <a:bodyPr/>
                    <a:lstStyle/>
                    <a:p>
                      <a:r>
                        <a:rPr kumimoji="1" lang="ja-JP" altLang="en-US" sz="1800" spc="-150" dirty="0">
                          <a:solidFill>
                            <a:srgbClr val="FF0000"/>
                          </a:solidFill>
                        </a:rPr>
                        <a:t>運輸業、卸売業・小売業</a:t>
                      </a:r>
                      <a:r>
                        <a:rPr kumimoji="1" lang="ja-JP" altLang="en-US" sz="1800" spc="-150" dirty="0"/>
                        <a:t>、</a:t>
                      </a:r>
                      <a:r>
                        <a:rPr kumimoji="1" lang="ja-JP" altLang="en-US" sz="1800" spc="-150" dirty="0">
                          <a:solidFill>
                            <a:srgbClr val="0070C0"/>
                          </a:solidFill>
                        </a:rPr>
                        <a:t>製造業、建設業</a:t>
                      </a:r>
                    </a:p>
                  </a:txBody>
                  <a:tcPr/>
                </a:tc>
                <a:tc>
                  <a:txBody>
                    <a:bodyPr/>
                    <a:lstStyle/>
                    <a:p>
                      <a:r>
                        <a:rPr kumimoji="1" lang="ja-JP" altLang="en-US" sz="1800" spc="-150" dirty="0"/>
                        <a:t>不動産業、金融・保険・士業</a:t>
                      </a:r>
                      <a:endParaRPr kumimoji="1" lang="en-US" altLang="ja-JP" sz="1800" spc="-150" dirty="0"/>
                    </a:p>
                    <a:p>
                      <a:r>
                        <a:rPr kumimoji="1" lang="ja-JP" altLang="en-US" sz="1800" spc="-150" dirty="0"/>
                        <a:t>情報・通信業</a:t>
                      </a:r>
                    </a:p>
                  </a:txBody>
                  <a:tcPr/>
                </a:tc>
                <a:extLst>
                  <a:ext uri="{0D108BD9-81ED-4DB2-BD59-A6C34878D82A}">
                    <a16:rowId xmlns:a16="http://schemas.microsoft.com/office/drawing/2014/main" val="1313886969"/>
                  </a:ext>
                </a:extLst>
              </a:tr>
              <a:tr h="366566">
                <a:tc>
                  <a:txBody>
                    <a:bodyPr/>
                    <a:lstStyle/>
                    <a:p>
                      <a:r>
                        <a:rPr kumimoji="1" lang="en-US" altLang="ja-JP" sz="1800" spc="-150" dirty="0"/>
                        <a:t>2-4</a:t>
                      </a:r>
                      <a:endParaRPr kumimoji="1" lang="ja-JP" altLang="en-US" sz="1800" spc="-150" dirty="0"/>
                    </a:p>
                  </a:txBody>
                  <a:tcPr/>
                </a:tc>
                <a:tc>
                  <a:txBody>
                    <a:bodyPr/>
                    <a:lstStyle/>
                    <a:p>
                      <a:r>
                        <a:rPr kumimoji="1" lang="ja-JP" altLang="en-US" sz="1800" spc="-150" dirty="0"/>
                        <a:t>営業車両のＨＶ・ＥＶ等の導入</a:t>
                      </a:r>
                    </a:p>
                  </a:txBody>
                  <a:tcPr/>
                </a:tc>
                <a:tc>
                  <a:txBody>
                    <a:bodyPr/>
                    <a:lstStyle/>
                    <a:p>
                      <a:pPr algn="r"/>
                      <a:r>
                        <a:rPr kumimoji="1" lang="en-US" altLang="ja-JP" sz="2400" b="1" spc="-150" dirty="0"/>
                        <a:t>39.1</a:t>
                      </a:r>
                      <a:r>
                        <a:rPr kumimoji="1" lang="ja-JP" altLang="en-US" sz="2400" b="1" spc="-150" dirty="0"/>
                        <a:t>％</a:t>
                      </a:r>
                    </a:p>
                  </a:txBody>
                  <a:tcPr/>
                </a:tc>
                <a:tc>
                  <a:txBody>
                    <a:bodyPr/>
                    <a:lstStyle/>
                    <a:p>
                      <a:r>
                        <a:rPr kumimoji="1" lang="ja-JP" altLang="en-US" sz="1800" spc="-150" dirty="0">
                          <a:solidFill>
                            <a:srgbClr val="FF0000"/>
                          </a:solidFill>
                        </a:rPr>
                        <a:t>卸売業・小売業</a:t>
                      </a:r>
                      <a:r>
                        <a:rPr kumimoji="1" lang="ja-JP" altLang="en-US" sz="1800" spc="-150" dirty="0"/>
                        <a:t>、</a:t>
                      </a:r>
                      <a:r>
                        <a:rPr kumimoji="1" lang="ja-JP" altLang="en-US" sz="1800" spc="-150" dirty="0">
                          <a:solidFill>
                            <a:srgbClr val="0070C0"/>
                          </a:solidFill>
                        </a:rPr>
                        <a:t>製造業、建設業</a:t>
                      </a:r>
                    </a:p>
                  </a:txBody>
                  <a:tcPr/>
                </a:tc>
                <a:tc>
                  <a:txBody>
                    <a:bodyPr/>
                    <a:lstStyle/>
                    <a:p>
                      <a:r>
                        <a:rPr kumimoji="1" lang="ja-JP" altLang="en-US" sz="1800" spc="-150" dirty="0"/>
                        <a:t>サービス業、不動産業</a:t>
                      </a:r>
                    </a:p>
                  </a:txBody>
                  <a:tcPr/>
                </a:tc>
                <a:extLst>
                  <a:ext uri="{0D108BD9-81ED-4DB2-BD59-A6C34878D82A}">
                    <a16:rowId xmlns:a16="http://schemas.microsoft.com/office/drawing/2014/main" val="1711765426"/>
                  </a:ext>
                </a:extLst>
              </a:tr>
              <a:tr h="370840">
                <a:tc>
                  <a:txBody>
                    <a:bodyPr/>
                    <a:lstStyle/>
                    <a:p>
                      <a:r>
                        <a:rPr kumimoji="1" lang="en-US" altLang="ja-JP" sz="1800" spc="-150" dirty="0"/>
                        <a:t>2-5</a:t>
                      </a:r>
                      <a:endParaRPr kumimoji="1" lang="ja-JP" altLang="en-US" sz="1800" spc="-150" dirty="0"/>
                    </a:p>
                  </a:txBody>
                  <a:tcPr/>
                </a:tc>
                <a:tc>
                  <a:txBody>
                    <a:bodyPr/>
                    <a:lstStyle/>
                    <a:p>
                      <a:r>
                        <a:rPr kumimoji="1" lang="ja-JP" altLang="en-US" sz="1800" spc="-150" dirty="0"/>
                        <a:t>太陽光等に由来した電力の自家発電</a:t>
                      </a:r>
                    </a:p>
                  </a:txBody>
                  <a:tcPr/>
                </a:tc>
                <a:tc>
                  <a:txBody>
                    <a:bodyPr/>
                    <a:lstStyle/>
                    <a:p>
                      <a:pPr algn="r"/>
                      <a:r>
                        <a:rPr kumimoji="1" lang="en-US" altLang="ja-JP" sz="2400" b="1" spc="-150" dirty="0"/>
                        <a:t>42.0</a:t>
                      </a:r>
                      <a:r>
                        <a:rPr kumimoji="1" lang="ja-JP" altLang="en-US" sz="2400" b="1" spc="-150" dirty="0"/>
                        <a:t>％</a:t>
                      </a:r>
                    </a:p>
                  </a:txBody>
                  <a:tcPr/>
                </a:tc>
                <a:tc>
                  <a:txBody>
                    <a:bodyPr/>
                    <a:lstStyle/>
                    <a:p>
                      <a:r>
                        <a:rPr kumimoji="1" lang="ja-JP" altLang="en-US" sz="1800" spc="-150" dirty="0">
                          <a:solidFill>
                            <a:srgbClr val="0070C0"/>
                          </a:solidFill>
                        </a:rPr>
                        <a:t>建設業</a:t>
                      </a:r>
                      <a:r>
                        <a:rPr kumimoji="1" lang="ja-JP" altLang="en-US" sz="1800" spc="-150" dirty="0"/>
                        <a:t>、卸売業・小売業、運輸業、</a:t>
                      </a:r>
                      <a:r>
                        <a:rPr kumimoji="1" lang="ja-JP" altLang="en-US" sz="1800" spc="-150" dirty="0">
                          <a:solidFill>
                            <a:srgbClr val="0070C0"/>
                          </a:solidFill>
                        </a:rPr>
                        <a:t>製造業</a:t>
                      </a:r>
                    </a:p>
                  </a:txBody>
                  <a:tcPr/>
                </a:tc>
                <a:tc>
                  <a:txBody>
                    <a:bodyPr/>
                    <a:lstStyle/>
                    <a:p>
                      <a:r>
                        <a:rPr kumimoji="1" lang="ja-JP" altLang="en-US" sz="1800" spc="-150" dirty="0"/>
                        <a:t>サービス業、不動産業</a:t>
                      </a:r>
                    </a:p>
                  </a:txBody>
                  <a:tcPr/>
                </a:tc>
                <a:extLst>
                  <a:ext uri="{0D108BD9-81ED-4DB2-BD59-A6C34878D82A}">
                    <a16:rowId xmlns:a16="http://schemas.microsoft.com/office/drawing/2014/main" val="3992487672"/>
                  </a:ext>
                </a:extLst>
              </a:tr>
              <a:tr h="370840">
                <a:tc>
                  <a:txBody>
                    <a:bodyPr/>
                    <a:lstStyle/>
                    <a:p>
                      <a:r>
                        <a:rPr kumimoji="1" lang="en-US" altLang="ja-JP" sz="1800" spc="-150" dirty="0"/>
                        <a:t>2-6</a:t>
                      </a:r>
                      <a:endParaRPr kumimoji="1" lang="ja-JP" altLang="en-US" sz="1800" spc="-150" dirty="0"/>
                    </a:p>
                  </a:txBody>
                  <a:tcPr/>
                </a:tc>
                <a:tc>
                  <a:txBody>
                    <a:bodyPr/>
                    <a:lstStyle/>
                    <a:p>
                      <a:r>
                        <a:rPr kumimoji="1" lang="ja-JP" altLang="en-US" sz="1800" spc="-150" dirty="0"/>
                        <a:t>グリーン電力に由来した電力の購入</a:t>
                      </a:r>
                    </a:p>
                  </a:txBody>
                  <a:tcPr/>
                </a:tc>
                <a:tc>
                  <a:txBody>
                    <a:bodyPr/>
                    <a:lstStyle/>
                    <a:p>
                      <a:pPr algn="r"/>
                      <a:r>
                        <a:rPr kumimoji="1" lang="en-US" altLang="ja-JP" sz="2400" b="1" spc="-150" dirty="0"/>
                        <a:t>13.0</a:t>
                      </a:r>
                      <a:r>
                        <a:rPr kumimoji="1" lang="ja-JP" altLang="en-US" sz="2400" b="1" spc="-150" dirty="0"/>
                        <a:t>％</a:t>
                      </a:r>
                    </a:p>
                  </a:txBody>
                  <a:tcPr/>
                </a:tc>
                <a:tc>
                  <a:txBody>
                    <a:bodyPr/>
                    <a:lstStyle/>
                    <a:p>
                      <a:r>
                        <a:rPr kumimoji="1" lang="ja-JP" altLang="en-US" sz="1800" spc="-150" dirty="0">
                          <a:solidFill>
                            <a:srgbClr val="0070C0"/>
                          </a:solidFill>
                        </a:rPr>
                        <a:t>建設業、製造業</a:t>
                      </a:r>
                      <a:r>
                        <a:rPr kumimoji="1" lang="ja-JP" altLang="en-US" sz="1800" spc="-150" dirty="0"/>
                        <a:t>、情報・通信業、運輸業、不動産業</a:t>
                      </a:r>
                    </a:p>
                  </a:txBody>
                  <a:tcPr/>
                </a:tc>
                <a:tc>
                  <a:txBody>
                    <a:bodyPr/>
                    <a:lstStyle/>
                    <a:p>
                      <a:r>
                        <a:rPr kumimoji="1" lang="ja-JP" altLang="en-US" sz="1800" spc="-150" dirty="0">
                          <a:solidFill>
                            <a:srgbClr val="FF0000"/>
                          </a:solidFill>
                        </a:rPr>
                        <a:t>卸売・小売業</a:t>
                      </a:r>
                      <a:r>
                        <a:rPr kumimoji="1" lang="ja-JP" altLang="en-US" sz="1800" spc="-150" dirty="0"/>
                        <a:t>、サービス業</a:t>
                      </a:r>
                    </a:p>
                  </a:txBody>
                  <a:tcPr/>
                </a:tc>
                <a:extLst>
                  <a:ext uri="{0D108BD9-81ED-4DB2-BD59-A6C34878D82A}">
                    <a16:rowId xmlns:a16="http://schemas.microsoft.com/office/drawing/2014/main" val="3724054395"/>
                  </a:ext>
                </a:extLst>
              </a:tr>
            </a:tbl>
          </a:graphicData>
        </a:graphic>
      </p:graphicFrame>
      <p:sp>
        <p:nvSpPr>
          <p:cNvPr id="8" name="タイトル 1">
            <a:extLst>
              <a:ext uri="{FF2B5EF4-FFF2-40B4-BE49-F238E27FC236}">
                <a16:creationId xmlns:a16="http://schemas.microsoft.com/office/drawing/2014/main" id="{E9DF7BBD-2028-4868-8B8A-E44EF84770EE}"/>
              </a:ext>
            </a:extLst>
          </p:cNvPr>
          <p:cNvSpPr>
            <a:spLocks noGrp="1"/>
          </p:cNvSpPr>
          <p:nvPr>
            <p:ph type="title"/>
          </p:nvPr>
        </p:nvSpPr>
        <p:spPr>
          <a:xfrm>
            <a:off x="334465" y="187713"/>
            <a:ext cx="11934475" cy="743110"/>
          </a:xfrm>
        </p:spPr>
        <p:txBody>
          <a:bodyPr>
            <a:normAutofit/>
          </a:bodyPr>
          <a:lstStyle/>
          <a:p>
            <a:r>
              <a:rPr lang="ja-JP" altLang="en-US" dirty="0"/>
              <a:t>２</a:t>
            </a:r>
            <a:r>
              <a:rPr kumimoji="1" lang="ja-JP" altLang="en-US" dirty="0"/>
              <a:t>．</a:t>
            </a:r>
            <a:r>
              <a:rPr lang="ja-JP" altLang="en-US" dirty="0"/>
              <a:t>カーボンニュートラルの具体的な取り組み内容（まとめ）</a:t>
            </a:r>
            <a:endParaRPr kumimoji="1" lang="ja-JP" altLang="en-US" dirty="0"/>
          </a:p>
        </p:txBody>
      </p:sp>
      <p:sp>
        <p:nvSpPr>
          <p:cNvPr id="6" name="矢印: 下 5">
            <a:extLst>
              <a:ext uri="{FF2B5EF4-FFF2-40B4-BE49-F238E27FC236}">
                <a16:creationId xmlns:a16="http://schemas.microsoft.com/office/drawing/2014/main" id="{969FC6D3-DA67-4F2A-8EBE-A652B9209AC0}"/>
              </a:ext>
            </a:extLst>
          </p:cNvPr>
          <p:cNvSpPr/>
          <p:nvPr/>
        </p:nvSpPr>
        <p:spPr>
          <a:xfrm>
            <a:off x="5113536" y="5546101"/>
            <a:ext cx="1571347" cy="33203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42A36CC-C14A-4D48-92EC-7345903034BB}"/>
              </a:ext>
            </a:extLst>
          </p:cNvPr>
          <p:cNvSpPr txBox="1"/>
          <p:nvPr/>
        </p:nvSpPr>
        <p:spPr>
          <a:xfrm>
            <a:off x="1450571" y="5879298"/>
            <a:ext cx="10179453" cy="954107"/>
          </a:xfrm>
          <a:prstGeom prst="rect">
            <a:avLst/>
          </a:prstGeom>
          <a:noFill/>
        </p:spPr>
        <p:txBody>
          <a:bodyPr wrap="square" rtlCol="0" anchor="t">
            <a:spAutoFit/>
          </a:bodyPr>
          <a:lstStyle/>
          <a:p>
            <a:r>
              <a:rPr lang="ja-JP" altLang="en-US" sz="2800" dirty="0">
                <a:solidFill>
                  <a:srgbClr val="FF0000"/>
                </a:solidFill>
              </a:rPr>
              <a:t>省エネの取り組みは、運輸業や卸売業・小売業が進んでいる。</a:t>
            </a:r>
            <a:endParaRPr lang="en-US" altLang="ja-JP" sz="2800" dirty="0">
              <a:solidFill>
                <a:srgbClr val="FF0000"/>
              </a:solidFill>
            </a:endParaRPr>
          </a:p>
          <a:p>
            <a:r>
              <a:rPr lang="ja-JP" altLang="en-US" sz="2800" dirty="0">
                <a:solidFill>
                  <a:srgbClr val="0070C0"/>
                </a:solidFill>
              </a:rPr>
              <a:t>創エネの取り組みは、建設業や製造業が進んでいる。</a:t>
            </a:r>
            <a:endParaRPr lang="en-US" altLang="ja-JP" sz="2800" dirty="0">
              <a:solidFill>
                <a:srgbClr val="0070C0"/>
              </a:solidFill>
            </a:endParaRPr>
          </a:p>
        </p:txBody>
      </p:sp>
      <p:sp>
        <p:nvSpPr>
          <p:cNvPr id="7" name="タイトル 1">
            <a:extLst>
              <a:ext uri="{FF2B5EF4-FFF2-40B4-BE49-F238E27FC236}">
                <a16:creationId xmlns:a16="http://schemas.microsoft.com/office/drawing/2014/main" id="{FAA62F15-6BDA-4A31-9C28-D9766F3F5AFF}"/>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設問２</a:t>
            </a:r>
          </a:p>
        </p:txBody>
      </p:sp>
      <p:sp>
        <p:nvSpPr>
          <p:cNvPr id="2" name="角丸四角形 1"/>
          <p:cNvSpPr/>
          <p:nvPr/>
        </p:nvSpPr>
        <p:spPr>
          <a:xfrm>
            <a:off x="3671047" y="4289612"/>
            <a:ext cx="524435" cy="1256489"/>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689595" y="4410635"/>
            <a:ext cx="492443" cy="1256489"/>
          </a:xfrm>
          <a:prstGeom prst="rect">
            <a:avLst/>
          </a:prstGeom>
          <a:noFill/>
        </p:spPr>
        <p:txBody>
          <a:bodyPr vert="eaVert" wrap="square" rtlCol="0">
            <a:spAutoFit/>
          </a:bodyPr>
          <a:lstStyle/>
          <a:p>
            <a:r>
              <a:rPr lang="ja-JP" altLang="en-US" sz="2000" b="1" spc="600" dirty="0">
                <a:solidFill>
                  <a:srgbClr val="0070C0"/>
                </a:solidFill>
              </a:rPr>
              <a:t>創エネ</a:t>
            </a:r>
            <a:endParaRPr kumimoji="1" lang="ja-JP" altLang="en-US" sz="2000" b="1" spc="600" dirty="0">
              <a:solidFill>
                <a:srgbClr val="0070C0"/>
              </a:solidFill>
            </a:endParaRPr>
          </a:p>
        </p:txBody>
      </p:sp>
      <p:sp>
        <p:nvSpPr>
          <p:cNvPr id="10" name="角丸四角形 9"/>
          <p:cNvSpPr/>
          <p:nvPr/>
        </p:nvSpPr>
        <p:spPr>
          <a:xfrm>
            <a:off x="3689595" y="1779494"/>
            <a:ext cx="524435" cy="2375399"/>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662721" y="2436179"/>
            <a:ext cx="492443" cy="1256489"/>
          </a:xfrm>
          <a:prstGeom prst="rect">
            <a:avLst/>
          </a:prstGeom>
          <a:noFill/>
        </p:spPr>
        <p:txBody>
          <a:bodyPr vert="eaVert" wrap="square" rtlCol="0">
            <a:spAutoFit/>
          </a:bodyPr>
          <a:lstStyle/>
          <a:p>
            <a:r>
              <a:rPr lang="ja-JP" altLang="en-US" sz="2000" b="1" spc="600" dirty="0">
                <a:solidFill>
                  <a:srgbClr val="FF0000"/>
                </a:solidFill>
              </a:rPr>
              <a:t>省エネ</a:t>
            </a:r>
            <a:endParaRPr kumimoji="1" lang="ja-JP" altLang="en-US" sz="2000" b="1" spc="600" dirty="0">
              <a:solidFill>
                <a:srgbClr val="FF0000"/>
              </a:solidFill>
            </a:endParaRPr>
          </a:p>
        </p:txBody>
      </p:sp>
    </p:spTree>
    <p:extLst>
      <p:ext uri="{BB962C8B-B14F-4D97-AF65-F5344CB8AC3E}">
        <p14:creationId xmlns:p14="http://schemas.microsoft.com/office/powerpoint/2010/main" val="22504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731" y="176658"/>
            <a:ext cx="11295559" cy="743110"/>
          </a:xfrm>
        </p:spPr>
        <p:txBody>
          <a:bodyPr>
            <a:normAutofit/>
          </a:bodyPr>
          <a:lstStyle/>
          <a:p>
            <a:r>
              <a:rPr kumimoji="1" lang="ja-JP" altLang="en-US" dirty="0"/>
              <a:t>３．</a:t>
            </a:r>
            <a:r>
              <a:rPr lang="en-US" altLang="ja-JP" dirty="0"/>
              <a:t>CO₂</a:t>
            </a:r>
            <a:r>
              <a:rPr lang="ja-JP" altLang="en-US" dirty="0"/>
              <a:t>排出量の算定＜業種別＞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382318" y="1196321"/>
            <a:ext cx="11513542" cy="2402581"/>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b="1" dirty="0">
                <a:latin typeface="Century Gothic" panose="020F0302020204030204"/>
                <a:ea typeface="メイリオ" panose="020B0604030504040204" pitchFamily="50" charset="-128"/>
              </a:rPr>
              <a:t>○</a:t>
            </a:r>
            <a:r>
              <a:rPr lang="ja-JP" altLang="en-US" b="1" u="sng" dirty="0">
                <a:latin typeface="Century Gothic" panose="020F0302020204030204"/>
                <a:ea typeface="メイリオ" panose="020B0604030504040204" pitchFamily="50" charset="-128"/>
              </a:rPr>
              <a:t>「自社の排出量を算定している」企業は全体で</a:t>
            </a:r>
            <a:r>
              <a:rPr lang="en-US" altLang="ja-JP" b="1" u="sng" dirty="0">
                <a:latin typeface="Century Gothic" panose="020F0302020204030204"/>
                <a:ea typeface="メイリオ" panose="020B0604030504040204" pitchFamily="50" charset="-128"/>
              </a:rPr>
              <a:t>43.5</a:t>
            </a:r>
            <a:r>
              <a:rPr lang="ja-JP" altLang="en-US" b="1" u="sng" dirty="0">
                <a:latin typeface="Century Gothic" panose="020F0302020204030204"/>
                <a:ea typeface="メイリオ" panose="020B0604030504040204" pitchFamily="50" charset="-128"/>
              </a:rPr>
              <a:t>％。「算定する予定はない」または「算定方法が分から</a:t>
            </a:r>
            <a:endParaRPr lang="en-US" altLang="ja-JP" b="1" u="sng"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b="1" dirty="0">
                <a:latin typeface="Century Gothic" panose="020F0302020204030204"/>
                <a:ea typeface="メイリオ" panose="020B0604030504040204" pitchFamily="50" charset="-128"/>
              </a:rPr>
              <a:t>　</a:t>
            </a:r>
            <a:r>
              <a:rPr lang="ja-JP" altLang="en-US" b="1" u="sng" dirty="0">
                <a:latin typeface="Century Gothic" panose="020F0302020204030204"/>
                <a:ea typeface="メイリオ" panose="020B0604030504040204" pitchFamily="50" charset="-128"/>
              </a:rPr>
              <a:t>ない」企業は全体で</a:t>
            </a:r>
            <a:r>
              <a:rPr lang="en-US" altLang="ja-JP" b="1" u="sng" dirty="0">
                <a:latin typeface="Century Gothic" panose="020F0302020204030204"/>
                <a:ea typeface="メイリオ" panose="020B0604030504040204" pitchFamily="50" charset="-128"/>
              </a:rPr>
              <a:t>39.9</a:t>
            </a:r>
            <a:r>
              <a:rPr lang="ja-JP" altLang="en-US" b="1" u="sng" dirty="0">
                <a:latin typeface="Century Gothic" panose="020F0302020204030204"/>
                <a:ea typeface="メイリオ" panose="020B0604030504040204" pitchFamily="50" charset="-128"/>
              </a:rPr>
              <a:t>％。</a:t>
            </a:r>
            <a:endParaRPr lang="en-US" altLang="ja-JP" b="1" u="sng"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600"/>
              </a:spcBef>
              <a:spcAft>
                <a:spcPts val="0"/>
              </a:spcAft>
              <a:buClrTx/>
              <a:buSzTx/>
              <a:buFontTx/>
              <a:buNone/>
              <a:tabLst/>
              <a:defRPr/>
            </a:pPr>
            <a:r>
              <a:rPr lang="ja-JP" altLang="en-US" dirty="0">
                <a:latin typeface="Century Gothic" panose="020F0302020204030204"/>
                <a:ea typeface="メイリオ" panose="020B0604030504040204" pitchFamily="50" charset="-128"/>
              </a:rPr>
              <a:t>　・製造業は、サプライチェーン全体での排出量の算定が</a:t>
            </a:r>
            <a:r>
              <a:rPr lang="en-US" altLang="ja-JP" dirty="0">
                <a:latin typeface="Century Gothic" panose="020F0302020204030204"/>
                <a:ea typeface="メイリオ" panose="020B0604030504040204" pitchFamily="50" charset="-128"/>
              </a:rPr>
              <a:t>14.3</a:t>
            </a:r>
            <a:r>
              <a:rPr lang="ja-JP" altLang="en-US" dirty="0">
                <a:latin typeface="Century Gothic" panose="020F0302020204030204"/>
                <a:ea typeface="メイリオ" panose="020B0604030504040204" pitchFamily="50" charset="-128"/>
              </a:rPr>
              <a:t>％と最も高い。</a:t>
            </a:r>
            <a:endParaRPr lang="en-US" altLang="ja-JP"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　・自社の排出量の算定においては、建設業（</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81.8</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％）製造業（</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71.4</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％）運輸業（</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60.0</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％）と平均を大幅に超</a:t>
            </a:r>
            <a:endPar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　　</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えるのはこの３業種となっている。</a:t>
            </a:r>
            <a:endPar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lvl="0">
              <a:lnSpc>
                <a:spcPts val="2500"/>
              </a:lnSpc>
              <a:defRPr/>
            </a:pPr>
            <a:r>
              <a:rPr lang="ja-JP" altLang="en-US" dirty="0">
                <a:latin typeface="Century Gothic" panose="020F0302020204030204"/>
                <a:ea typeface="メイリオ" panose="020B0604030504040204" pitchFamily="50" charset="-128"/>
              </a:rPr>
              <a:t>　</a:t>
            </a:r>
            <a:r>
              <a:rPr lang="ja-JP" altLang="en-US" dirty="0"/>
              <a:t>・「算定する予定はない」または「算定方法が分からない」は、不動産業が最も高く</a:t>
            </a:r>
            <a:r>
              <a:rPr lang="en-US" altLang="ja-JP" dirty="0"/>
              <a:t>85.7</a:t>
            </a:r>
            <a:r>
              <a:rPr lang="ja-JP" altLang="en-US" dirty="0"/>
              <a:t>％、建設業は最も</a:t>
            </a:r>
            <a:endParaRPr lang="en-US" altLang="ja-JP" dirty="0"/>
          </a:p>
          <a:p>
            <a:pPr lvl="0">
              <a:lnSpc>
                <a:spcPts val="2500"/>
              </a:lnSpc>
              <a:defRPr/>
            </a:pPr>
            <a:r>
              <a:rPr lang="ja-JP" altLang="en-US" dirty="0"/>
              <a:t>　　低く</a:t>
            </a:r>
            <a:r>
              <a:rPr lang="en-US" altLang="ja-JP" dirty="0"/>
              <a:t>9.1</a:t>
            </a:r>
            <a:r>
              <a:rPr lang="ja-JP" altLang="en-US" dirty="0"/>
              <a:t>％。</a:t>
            </a:r>
            <a:endPar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154097"/>
            <a:ext cx="11513276" cy="240021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A3905949-1BBD-4930-A16B-B326076F6B17}"/>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設問３</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164322682"/>
              </p:ext>
            </p:extLst>
          </p:nvPr>
        </p:nvGraphicFramePr>
        <p:xfrm>
          <a:off x="699528" y="3592421"/>
          <a:ext cx="10603514" cy="3036979"/>
        </p:xfrm>
        <a:graphic>
          <a:graphicData uri="http://schemas.openxmlformats.org/presentationml/2006/ole">
            <mc:AlternateContent xmlns:mc="http://schemas.openxmlformats.org/markup-compatibility/2006">
              <mc:Choice xmlns:v="urn:schemas-microsoft-com:vml" Requires="v">
                <p:oleObj spid="_x0000_s9262" name="Worksheet" r:id="rId3" imgW="9743990" imgH="2790711" progId="Excel.Sheet.12">
                  <p:embed/>
                </p:oleObj>
              </mc:Choice>
              <mc:Fallback>
                <p:oleObj name="Worksheet" r:id="rId3" imgW="9743990" imgH="2790711" progId="Excel.Sheet.12">
                  <p:embed/>
                  <p:pic>
                    <p:nvPicPr>
                      <p:cNvPr id="0" name=""/>
                      <p:cNvPicPr/>
                      <p:nvPr/>
                    </p:nvPicPr>
                    <p:blipFill>
                      <a:blip r:embed="rId4"/>
                      <a:stretch>
                        <a:fillRect/>
                      </a:stretch>
                    </p:blipFill>
                    <p:spPr>
                      <a:xfrm>
                        <a:off x="699528" y="3592421"/>
                        <a:ext cx="10603514" cy="3036979"/>
                      </a:xfrm>
                      <a:prstGeom prst="rect">
                        <a:avLst/>
                      </a:prstGeom>
                    </p:spPr>
                  </p:pic>
                </p:oleObj>
              </mc:Fallback>
            </mc:AlternateContent>
          </a:graphicData>
        </a:graphic>
      </p:graphicFrame>
    </p:spTree>
    <p:extLst>
      <p:ext uri="{BB962C8B-B14F-4D97-AF65-F5344CB8AC3E}">
        <p14:creationId xmlns:p14="http://schemas.microsoft.com/office/powerpoint/2010/main" val="123220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465" y="183943"/>
            <a:ext cx="11295559" cy="743110"/>
          </a:xfrm>
        </p:spPr>
        <p:txBody>
          <a:bodyPr>
            <a:normAutofit/>
          </a:bodyPr>
          <a:lstStyle/>
          <a:p>
            <a:r>
              <a:rPr kumimoji="1" lang="ja-JP" altLang="en-US" dirty="0"/>
              <a:t>３．</a:t>
            </a:r>
            <a:r>
              <a:rPr lang="en-US" altLang="ja-JP" dirty="0"/>
              <a:t>CO₂</a:t>
            </a:r>
            <a:r>
              <a:rPr lang="ja-JP" altLang="en-US" dirty="0"/>
              <a:t>排出量の算定＜従業員規模別＞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187179"/>
            <a:ext cx="11513276" cy="248817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88AB28B-690B-4210-B4B4-B8D3AEB95F5F}"/>
              </a:ext>
            </a:extLst>
          </p:cNvPr>
          <p:cNvSpPr txBox="1"/>
          <p:nvPr/>
        </p:nvSpPr>
        <p:spPr>
          <a:xfrm>
            <a:off x="382318" y="1272174"/>
            <a:ext cx="11513542" cy="1363835"/>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・従業員</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201</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名以上の企業では、サプライチェーン全体の排出量は予定も含めると</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34.2</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％と高い割合となる。</a:t>
            </a:r>
            <a:endPar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・「算定する予定はない」「算定方法がわからない」企業は、従業員</a:t>
            </a:r>
            <a:r>
              <a:rPr lang="en-US" altLang="ja-JP" dirty="0">
                <a:latin typeface="Century Gothic" panose="020F0302020204030204"/>
                <a:ea typeface="メイリオ" panose="020B0604030504040204" pitchFamily="50" charset="-128"/>
              </a:rPr>
              <a:t>0</a:t>
            </a:r>
            <a:r>
              <a:rPr lang="ja-JP" altLang="en-US" dirty="0">
                <a:latin typeface="Century Gothic" panose="020F0302020204030204"/>
                <a:ea typeface="メイリオ" panose="020B0604030504040204" pitchFamily="50" charset="-128"/>
              </a:rPr>
              <a:t>～</a:t>
            </a:r>
            <a:r>
              <a:rPr lang="en-US" altLang="ja-JP" dirty="0">
                <a:latin typeface="Century Gothic" panose="020F0302020204030204"/>
                <a:ea typeface="メイリオ" panose="020B0604030504040204" pitchFamily="50" charset="-128"/>
              </a:rPr>
              <a:t>10</a:t>
            </a:r>
            <a:r>
              <a:rPr lang="ja-JP" altLang="en-US" dirty="0">
                <a:latin typeface="Century Gothic" panose="020F0302020204030204"/>
                <a:ea typeface="メイリオ" panose="020B0604030504040204" pitchFamily="50" charset="-128"/>
              </a:rPr>
              <a:t>名の企業で</a:t>
            </a:r>
            <a:r>
              <a:rPr lang="en-US" altLang="ja-JP" dirty="0">
                <a:latin typeface="Century Gothic" panose="020F0302020204030204"/>
                <a:ea typeface="メイリオ" panose="020B0604030504040204" pitchFamily="50" charset="-128"/>
              </a:rPr>
              <a:t>72.7</a:t>
            </a:r>
            <a:r>
              <a:rPr lang="ja-JP" altLang="en-US" dirty="0">
                <a:latin typeface="Century Gothic" panose="020F0302020204030204"/>
                <a:ea typeface="メイリオ" panose="020B0604030504040204" pitchFamily="50" charset="-128"/>
              </a:rPr>
              <a:t>％。従業員</a:t>
            </a:r>
            <a:r>
              <a:rPr lang="en-US" altLang="ja-JP" dirty="0">
                <a:latin typeface="Century Gothic" panose="020F0302020204030204"/>
                <a:ea typeface="メイリオ" panose="020B0604030504040204" pitchFamily="50" charset="-128"/>
              </a:rPr>
              <a:t>11</a:t>
            </a:r>
            <a:r>
              <a:rPr lang="ja-JP" altLang="en-US" dirty="0">
                <a:latin typeface="Century Gothic" panose="020F0302020204030204"/>
                <a:ea typeface="メイリオ" panose="020B0604030504040204" pitchFamily="50" charset="-128"/>
              </a:rPr>
              <a:t>～</a:t>
            </a:r>
            <a:r>
              <a:rPr lang="en-US" altLang="ja-JP" dirty="0">
                <a:latin typeface="Century Gothic" panose="020F0302020204030204"/>
                <a:ea typeface="メイリオ" panose="020B0604030504040204" pitchFamily="50" charset="-128"/>
              </a:rPr>
              <a:t>50</a:t>
            </a: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　名の企業でも</a:t>
            </a:r>
            <a:r>
              <a:rPr lang="en-US" altLang="ja-JP" dirty="0">
                <a:latin typeface="Century Gothic" panose="020F0302020204030204"/>
                <a:ea typeface="メイリオ" panose="020B0604030504040204" pitchFamily="50" charset="-128"/>
              </a:rPr>
              <a:t>54.8</a:t>
            </a:r>
            <a:r>
              <a:rPr lang="ja-JP" altLang="en-US" dirty="0">
                <a:latin typeface="Century Gothic" panose="020F0302020204030204"/>
                <a:ea typeface="メイリオ" panose="020B0604030504040204" pitchFamily="50" charset="-128"/>
              </a:rPr>
              <a:t>％と高い割合となる。</a:t>
            </a:r>
            <a:endPar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・従業員</a:t>
            </a:r>
            <a:r>
              <a:rPr lang="en-US" altLang="ja-JP" dirty="0">
                <a:latin typeface="Century Gothic" panose="020F0302020204030204"/>
                <a:ea typeface="メイリオ" panose="020B0604030504040204" pitchFamily="50" charset="-128"/>
              </a:rPr>
              <a:t>201</a:t>
            </a:r>
            <a:r>
              <a:rPr lang="ja-JP" altLang="en-US" dirty="0">
                <a:latin typeface="Century Gothic" panose="020F0302020204030204"/>
                <a:ea typeface="メイリオ" panose="020B0604030504040204" pitchFamily="50" charset="-128"/>
              </a:rPr>
              <a:t>名以上の企業では、「算定方法がわからない」と回答した企業は無かった。</a:t>
            </a:r>
            <a:endParaRPr lang="en-US" altLang="ja-JP" dirty="0">
              <a:latin typeface="Century Gothic" panose="020F0302020204030204"/>
              <a:ea typeface="メイリオ" panose="020B0604030504040204" pitchFamily="50" charset="-128"/>
            </a:endParaRPr>
          </a:p>
        </p:txBody>
      </p:sp>
      <p:sp>
        <p:nvSpPr>
          <p:cNvPr id="7" name="タイトル 1">
            <a:extLst>
              <a:ext uri="{FF2B5EF4-FFF2-40B4-BE49-F238E27FC236}">
                <a16:creationId xmlns:a16="http://schemas.microsoft.com/office/drawing/2014/main" id="{C8C671EC-1CF1-4160-A8F3-5DB5D5F7C723}"/>
              </a:ext>
            </a:extLst>
          </p:cNvPr>
          <p:cNvSpPr txBox="1">
            <a:spLocks/>
          </p:cNvSpPr>
          <p:nvPr/>
        </p:nvSpPr>
        <p:spPr>
          <a:xfrm>
            <a:off x="10156054" y="61351"/>
            <a:ext cx="1988598"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従業員数</a:t>
            </a:r>
            <a:r>
              <a:rPr lang="en-US" altLang="ja-JP" sz="1600" u="sng" dirty="0"/>
              <a:t>×</a:t>
            </a:r>
            <a:r>
              <a:rPr lang="ja-JP" altLang="en-US" sz="1600" u="sng" dirty="0"/>
              <a:t>設問３</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820936253"/>
              </p:ext>
            </p:extLst>
          </p:nvPr>
        </p:nvGraphicFramePr>
        <p:xfrm>
          <a:off x="440361" y="3859441"/>
          <a:ext cx="11189663" cy="2496911"/>
        </p:xfrm>
        <a:graphic>
          <a:graphicData uri="http://schemas.openxmlformats.org/presentationml/2006/ole">
            <mc:AlternateContent xmlns:mc="http://schemas.openxmlformats.org/markup-compatibility/2006">
              <mc:Choice xmlns:v="urn:schemas-microsoft-com:vml" Requires="v">
                <p:oleObj spid="_x0000_s10287" name="Worksheet" r:id="rId3" imgW="9743990" imgH="2000368" progId="Excel.Sheet.12">
                  <p:embed/>
                </p:oleObj>
              </mc:Choice>
              <mc:Fallback>
                <p:oleObj name="Worksheet" r:id="rId3" imgW="9743990" imgH="2000368" progId="Excel.Sheet.12">
                  <p:embed/>
                  <p:pic>
                    <p:nvPicPr>
                      <p:cNvPr id="0" name=""/>
                      <p:cNvPicPr/>
                      <p:nvPr/>
                    </p:nvPicPr>
                    <p:blipFill>
                      <a:blip r:embed="rId4"/>
                      <a:stretch>
                        <a:fillRect/>
                      </a:stretch>
                    </p:blipFill>
                    <p:spPr>
                      <a:xfrm>
                        <a:off x="440361" y="3859441"/>
                        <a:ext cx="11189663" cy="2496911"/>
                      </a:xfrm>
                      <a:prstGeom prst="rect">
                        <a:avLst/>
                      </a:prstGeom>
                    </p:spPr>
                  </p:pic>
                </p:oleObj>
              </mc:Fallback>
            </mc:AlternateContent>
          </a:graphicData>
        </a:graphic>
      </p:graphicFrame>
    </p:spTree>
    <p:extLst>
      <p:ext uri="{BB962C8B-B14F-4D97-AF65-F5344CB8AC3E}">
        <p14:creationId xmlns:p14="http://schemas.microsoft.com/office/powerpoint/2010/main" val="11407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85943" y="102256"/>
            <a:ext cx="11420113" cy="851430"/>
          </a:xfrm>
        </p:spPr>
        <p:txBody>
          <a:bodyPr>
            <a:normAutofit fontScale="90000"/>
          </a:bodyPr>
          <a:lstStyle/>
          <a:p>
            <a:r>
              <a:rPr lang="ja-JP" altLang="en-US" dirty="0"/>
              <a:t>４．サプライチェーンにおけるカーボンニュートラルへの要請</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7156846" y="1134713"/>
            <a:ext cx="4797589" cy="5350183"/>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b="1" dirty="0">
                <a:latin typeface="Century Gothic" panose="020F0302020204030204"/>
                <a:ea typeface="メイリオ" panose="020B0604030504040204" pitchFamily="50" charset="-128"/>
              </a:rPr>
              <a:t>○</a:t>
            </a:r>
            <a:r>
              <a:rPr lang="ja-JP" altLang="en-US" b="1" u="sng" dirty="0">
                <a:latin typeface="Century Gothic" panose="020F0302020204030204"/>
                <a:ea typeface="メイリオ" panose="020B0604030504040204" pitchFamily="50" charset="-128"/>
              </a:rPr>
              <a:t>サプライチェーンにおけるカーボンニュートラルの要請について「既に要請を受けている企業」は全体の</a:t>
            </a:r>
            <a:r>
              <a:rPr lang="en-US" altLang="ja-JP" b="1" u="sng" dirty="0">
                <a:latin typeface="Century Gothic" panose="020F0302020204030204"/>
                <a:ea typeface="メイリオ" panose="020B0604030504040204" pitchFamily="50" charset="-128"/>
              </a:rPr>
              <a:t>13.0</a:t>
            </a:r>
            <a:r>
              <a:rPr lang="ja-JP" altLang="en-US" b="1" u="sng" dirty="0">
                <a:latin typeface="Century Gothic" panose="020F0302020204030204"/>
                <a:ea typeface="メイリオ" panose="020B0604030504040204" pitchFamily="50" charset="-128"/>
              </a:rPr>
              <a:t>％</a:t>
            </a:r>
            <a:endParaRPr lang="en-US" altLang="ja-JP" b="1" u="sng"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endParaRPr lang="en-US" altLang="ja-JP" dirty="0">
              <a:solidFill>
                <a:srgbClr val="FF0000"/>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・サプライチェーンとして「既に要請を受けている」のは、製造業が最も高く</a:t>
            </a:r>
            <a:r>
              <a:rPr lang="en-US" altLang="ja-JP" dirty="0">
                <a:latin typeface="Century Gothic" panose="020F0302020204030204"/>
                <a:ea typeface="メイリオ" panose="020B0604030504040204" pitchFamily="50" charset="-128"/>
              </a:rPr>
              <a:t>28.6</a:t>
            </a:r>
            <a:r>
              <a:rPr lang="ja-JP" altLang="en-US" dirty="0">
                <a:latin typeface="Century Gothic" panose="020F0302020204030204"/>
                <a:ea typeface="メイリオ" panose="020B0604030504040204" pitchFamily="50" charset="-128"/>
              </a:rPr>
              <a:t>％。次いで、卸売業・小売業（</a:t>
            </a:r>
            <a:r>
              <a:rPr lang="en-US" altLang="ja-JP" dirty="0">
                <a:latin typeface="Century Gothic" panose="020F0302020204030204"/>
                <a:ea typeface="メイリオ" panose="020B0604030504040204" pitchFamily="50" charset="-128"/>
              </a:rPr>
              <a:t>25.0</a:t>
            </a:r>
            <a:r>
              <a:rPr lang="ja-JP" altLang="en-US" dirty="0">
                <a:latin typeface="Century Gothic" panose="020F0302020204030204"/>
                <a:ea typeface="メイリオ" panose="020B0604030504040204" pitchFamily="50" charset="-128"/>
              </a:rPr>
              <a:t>％）運輸業（</a:t>
            </a:r>
            <a:r>
              <a:rPr lang="en-US" altLang="ja-JP" dirty="0">
                <a:latin typeface="Century Gothic" panose="020F0302020204030204"/>
                <a:ea typeface="メイリオ" panose="020B0604030504040204" pitchFamily="50" charset="-128"/>
              </a:rPr>
              <a:t>20.0</a:t>
            </a:r>
            <a:r>
              <a:rPr lang="ja-JP" altLang="en-US" dirty="0">
                <a:latin typeface="Century Gothic" panose="020F0302020204030204"/>
                <a:ea typeface="メイリオ" panose="020B0604030504040204" pitchFamily="50" charset="-128"/>
              </a:rPr>
              <a:t>％）の順。</a:t>
            </a:r>
            <a:endParaRPr lang="en-US" altLang="ja-JP"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・「今後、要請を受ける可能性がある」まで含めると、建設業（</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81.8</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％）と最も高く、製造業（</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71.4</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％）卸売業・小売業（</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70.8</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％）と続く。</a:t>
            </a:r>
            <a:endPar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・従業員</a:t>
            </a:r>
            <a:r>
              <a:rPr lang="en-US" altLang="ja-JP" dirty="0">
                <a:latin typeface="Century Gothic" panose="020F0302020204030204"/>
                <a:ea typeface="メイリオ" panose="020B0604030504040204" pitchFamily="50" charset="-128"/>
              </a:rPr>
              <a:t>201</a:t>
            </a:r>
            <a:r>
              <a:rPr lang="ja-JP" altLang="en-US" dirty="0">
                <a:latin typeface="Century Gothic" panose="020F0302020204030204"/>
                <a:ea typeface="メイリオ" panose="020B0604030504040204" pitchFamily="50" charset="-128"/>
              </a:rPr>
              <a:t>名以上の企業は「既に要請を受けている」が</a:t>
            </a:r>
            <a:r>
              <a:rPr lang="en-US" altLang="ja-JP" dirty="0">
                <a:latin typeface="Century Gothic" panose="020F0302020204030204"/>
                <a:ea typeface="メイリオ" panose="020B0604030504040204" pitchFamily="50" charset="-128"/>
              </a:rPr>
              <a:t>28.9</a:t>
            </a:r>
            <a:r>
              <a:rPr lang="ja-JP" altLang="en-US" dirty="0">
                <a:latin typeface="Century Gothic" panose="020F0302020204030204"/>
                <a:ea typeface="メイリオ" panose="020B0604030504040204" pitchFamily="50" charset="-128"/>
              </a:rPr>
              <a:t>％と最も多い。</a:t>
            </a:r>
            <a:endParaRPr lang="en-US" altLang="ja-JP"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・従業員</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0</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a:t>
            </a:r>
            <a:r>
              <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rPr>
              <a:t>10</a:t>
            </a:r>
            <a:r>
              <a:rPr kumimoji="1" lang="ja-JP" altLang="en-US" sz="1800" b="0" i="0" u="none" strike="noStrike" kern="1200" cap="none" spc="0" normalizeH="0" baseline="0" noProof="0" dirty="0">
                <a:ln>
                  <a:noFill/>
                </a:ln>
                <a:effectLst/>
                <a:uLnTx/>
                <a:uFillTx/>
                <a:latin typeface="Century Gothic" panose="020F0302020204030204"/>
                <a:ea typeface="メイリオ" panose="020B0604030504040204" pitchFamily="50" charset="-128"/>
              </a:rPr>
              <a:t>名の企業は全ての企業が「要請を受ける</a:t>
            </a:r>
            <a:r>
              <a:rPr lang="ja-JP" altLang="en-US" dirty="0">
                <a:latin typeface="Century Gothic" panose="020F0302020204030204"/>
                <a:ea typeface="メイリオ" panose="020B0604030504040204" pitchFamily="50" charset="-128"/>
              </a:rPr>
              <a:t>ことはない」「わからない」と回答。</a:t>
            </a:r>
            <a:endParaRPr kumimoji="1" lang="en-US" altLang="ja-JP" sz="18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7114894" y="1116106"/>
            <a:ext cx="4839541" cy="533780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オブジェクト 6">
            <a:extLst>
              <a:ext uri="{FF2B5EF4-FFF2-40B4-BE49-F238E27FC236}">
                <a16:creationId xmlns:a16="http://schemas.microsoft.com/office/drawing/2014/main" id="{93E468D2-69E0-486D-A79C-804F48285485}"/>
              </a:ext>
            </a:extLst>
          </p:cNvPr>
          <p:cNvGraphicFramePr>
            <a:graphicFrameLocks noChangeAspect="1"/>
          </p:cNvGraphicFramePr>
          <p:nvPr>
            <p:extLst>
              <p:ext uri="{D42A27DB-BD31-4B8C-83A1-F6EECF244321}">
                <p14:modId xmlns:p14="http://schemas.microsoft.com/office/powerpoint/2010/main" val="1814608012"/>
              </p:ext>
            </p:extLst>
          </p:nvPr>
        </p:nvGraphicFramePr>
        <p:xfrm>
          <a:off x="219436" y="1732539"/>
          <a:ext cx="6789737" cy="2408237"/>
        </p:xfrm>
        <a:graphic>
          <a:graphicData uri="http://schemas.openxmlformats.org/presentationml/2006/ole">
            <mc:AlternateContent xmlns:mc="http://schemas.openxmlformats.org/markup-compatibility/2006">
              <mc:Choice xmlns:v="urn:schemas-microsoft-com:vml" Requires="v">
                <p:oleObj spid="_x0000_s8289" name="Worksheet" r:id="rId3" imgW="6789526" imgH="2407904" progId="Excel.Sheet.12">
                  <p:embed/>
                </p:oleObj>
              </mc:Choice>
              <mc:Fallback>
                <p:oleObj name="Worksheet" r:id="rId3" imgW="6789526" imgH="2407904" progId="Excel.Sheet.12">
                  <p:embed/>
                  <p:pic>
                    <p:nvPicPr>
                      <p:cNvPr id="0" name=""/>
                      <p:cNvPicPr/>
                      <p:nvPr/>
                    </p:nvPicPr>
                    <p:blipFill>
                      <a:blip r:embed="rId4"/>
                      <a:stretch>
                        <a:fillRect/>
                      </a:stretch>
                    </p:blipFill>
                    <p:spPr>
                      <a:xfrm>
                        <a:off x="219436" y="1732539"/>
                        <a:ext cx="6789737" cy="2408237"/>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F39D77D2-8C28-4559-B1FF-25BDE25A0891}"/>
              </a:ext>
            </a:extLst>
          </p:cNvPr>
          <p:cNvGraphicFramePr>
            <a:graphicFrameLocks noChangeAspect="1"/>
          </p:cNvGraphicFramePr>
          <p:nvPr>
            <p:extLst>
              <p:ext uri="{D42A27DB-BD31-4B8C-83A1-F6EECF244321}">
                <p14:modId xmlns:p14="http://schemas.microsoft.com/office/powerpoint/2010/main" val="2380558896"/>
              </p:ext>
            </p:extLst>
          </p:nvPr>
        </p:nvGraphicFramePr>
        <p:xfrm>
          <a:off x="219436" y="4777511"/>
          <a:ext cx="6789737" cy="1676400"/>
        </p:xfrm>
        <a:graphic>
          <a:graphicData uri="http://schemas.openxmlformats.org/presentationml/2006/ole">
            <mc:AlternateContent xmlns:mc="http://schemas.openxmlformats.org/markup-compatibility/2006">
              <mc:Choice xmlns:v="urn:schemas-microsoft-com:vml" Requires="v">
                <p:oleObj spid="_x0000_s8290" name="Worksheet" r:id="rId5" imgW="6789526" imgH="1676195" progId="Excel.Sheet.12">
                  <p:embed/>
                </p:oleObj>
              </mc:Choice>
              <mc:Fallback>
                <p:oleObj name="Worksheet" r:id="rId5" imgW="6789526" imgH="1676195" progId="Excel.Sheet.12">
                  <p:embed/>
                  <p:pic>
                    <p:nvPicPr>
                      <p:cNvPr id="0" name=""/>
                      <p:cNvPicPr/>
                      <p:nvPr/>
                    </p:nvPicPr>
                    <p:blipFill>
                      <a:blip r:embed="rId6"/>
                      <a:stretch>
                        <a:fillRect/>
                      </a:stretch>
                    </p:blipFill>
                    <p:spPr>
                      <a:xfrm>
                        <a:off x="219436" y="4777511"/>
                        <a:ext cx="6789737" cy="1676400"/>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A3FB4E6C-23AD-46EC-AD9F-C479815F79E5}"/>
              </a:ext>
            </a:extLst>
          </p:cNvPr>
          <p:cNvSpPr txBox="1"/>
          <p:nvPr/>
        </p:nvSpPr>
        <p:spPr>
          <a:xfrm>
            <a:off x="113716" y="1242289"/>
            <a:ext cx="1794983" cy="425116"/>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400" dirty="0">
                <a:latin typeface="Century Gothic" panose="020F0302020204030204"/>
                <a:ea typeface="メイリオ" panose="020B0604030504040204" pitchFamily="50" charset="-128"/>
              </a:rPr>
              <a:t>＜業種別＞</a:t>
            </a:r>
            <a:endParaRPr kumimoji="1" lang="en-US" altLang="ja-JP" sz="2400" b="0" i="0"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BFD2353-89C9-4AEC-94CD-9FE4C0C40685}"/>
              </a:ext>
            </a:extLst>
          </p:cNvPr>
          <p:cNvSpPr txBox="1"/>
          <p:nvPr/>
        </p:nvSpPr>
        <p:spPr>
          <a:xfrm>
            <a:off x="113715" y="4352395"/>
            <a:ext cx="2647240" cy="425116"/>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400" dirty="0">
                <a:latin typeface="Century Gothic" panose="020F0302020204030204"/>
                <a:ea typeface="メイリオ" panose="020B0604030504040204" pitchFamily="50" charset="-128"/>
              </a:rPr>
              <a:t>＜従業員規模別＞</a:t>
            </a:r>
            <a:endParaRPr kumimoji="1" lang="en-US" altLang="ja-JP" sz="2400" b="0" i="0"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12" name="タイトル 1">
            <a:extLst>
              <a:ext uri="{FF2B5EF4-FFF2-40B4-BE49-F238E27FC236}">
                <a16:creationId xmlns:a16="http://schemas.microsoft.com/office/drawing/2014/main" id="{04155595-12E9-4B2F-9DC8-8988A7825889}"/>
              </a:ext>
            </a:extLst>
          </p:cNvPr>
          <p:cNvSpPr txBox="1">
            <a:spLocks/>
          </p:cNvSpPr>
          <p:nvPr/>
        </p:nvSpPr>
        <p:spPr>
          <a:xfrm>
            <a:off x="10031767" y="61351"/>
            <a:ext cx="2112885" cy="342295"/>
          </a:xfrm>
          <a:prstGeom prst="rect">
            <a:avLst/>
          </a:prstGeom>
        </p:spPr>
        <p:txBody>
          <a:bodyPr vert="horz" lIns="91440" tIns="45720" rIns="91440" bIns="45720" rtlCol="0" anchor="b" anchorCtr="0">
            <a:normAutofit fontScale="85000" lnSpcReduction="10000"/>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業種・従業員数</a:t>
            </a:r>
            <a:r>
              <a:rPr lang="en-US" altLang="ja-JP" sz="1600" u="sng" dirty="0"/>
              <a:t>×</a:t>
            </a:r>
            <a:r>
              <a:rPr lang="ja-JP" altLang="en-US" sz="1600" u="sng" dirty="0"/>
              <a:t>設問４</a:t>
            </a:r>
          </a:p>
        </p:txBody>
      </p:sp>
    </p:spTree>
    <p:extLst>
      <p:ext uri="{BB962C8B-B14F-4D97-AF65-F5344CB8AC3E}">
        <p14:creationId xmlns:p14="http://schemas.microsoft.com/office/powerpoint/2010/main" val="207402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731" y="176658"/>
            <a:ext cx="11756655" cy="743110"/>
          </a:xfrm>
        </p:spPr>
        <p:txBody>
          <a:bodyPr>
            <a:normAutofit fontScale="90000"/>
          </a:bodyPr>
          <a:lstStyle/>
          <a:p>
            <a:r>
              <a:rPr lang="ja-JP" altLang="en-US" spc="-300" dirty="0"/>
              <a:t>５</a:t>
            </a:r>
            <a:r>
              <a:rPr kumimoji="1" lang="ja-JP" altLang="en-US" spc="-300" dirty="0"/>
              <a:t>．</a:t>
            </a:r>
            <a:r>
              <a:rPr kumimoji="1" lang="ja-JP" altLang="en-US" spc="-150" dirty="0"/>
              <a:t>「</a:t>
            </a:r>
            <a:r>
              <a:rPr kumimoji="1" lang="en-US" altLang="ja-JP" spc="-150" dirty="0"/>
              <a:t>2050</a:t>
            </a:r>
            <a:r>
              <a:rPr kumimoji="1" lang="ja-JP" altLang="en-US" spc="-150" dirty="0"/>
              <a:t>年カーボンニュートラル」目標の達成可能性</a:t>
            </a:r>
            <a:r>
              <a:rPr kumimoji="1" lang="en-US" altLang="ja-JP" spc="-150" dirty="0"/>
              <a:t>(</a:t>
            </a:r>
            <a:r>
              <a:rPr kumimoji="1" lang="ja-JP" altLang="en-US" spc="-150" dirty="0"/>
              <a:t>自社</a:t>
            </a:r>
            <a:r>
              <a:rPr kumimoji="1" lang="en-US" altLang="ja-JP" spc="-150" dirty="0"/>
              <a:t>)</a:t>
            </a:r>
            <a:r>
              <a:rPr lang="ja-JP" altLang="en-US" spc="-150" dirty="0"/>
              <a:t>＜業種別＞</a:t>
            </a:r>
            <a:endParaRPr kumimoji="1" lang="ja-JP" altLang="en-US" spc="-150"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334731" y="1289930"/>
            <a:ext cx="11460087" cy="1695336"/>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1900" b="1" dirty="0">
                <a:latin typeface="Century Gothic" panose="020F0302020204030204"/>
                <a:ea typeface="メイリオ" panose="020B0604030504040204" pitchFamily="50" charset="-128"/>
              </a:rPr>
              <a:t>○</a:t>
            </a:r>
            <a:r>
              <a:rPr lang="en-US" altLang="ja-JP" sz="1900" b="1" u="sng" spc="-150" dirty="0">
                <a:latin typeface="Century Gothic" panose="020F0302020204030204"/>
                <a:ea typeface="メイリオ" panose="020B0604030504040204" pitchFamily="50" charset="-128"/>
              </a:rPr>
              <a:t>2050</a:t>
            </a:r>
            <a:r>
              <a:rPr lang="ja-JP" altLang="en-US" sz="1900" b="1" u="sng" spc="-150" dirty="0">
                <a:latin typeface="Century Gothic" panose="020F0302020204030204"/>
                <a:ea typeface="メイリオ" panose="020B0604030504040204" pitchFamily="50" charset="-128"/>
              </a:rPr>
              <a:t>年</a:t>
            </a:r>
            <a:r>
              <a:rPr lang="en-US" altLang="ja-JP" sz="1900" b="1" u="sng" spc="-150" dirty="0">
                <a:latin typeface="Century Gothic" panose="020F0302020204030204"/>
                <a:ea typeface="メイリオ" panose="020B0604030504040204" pitchFamily="50" charset="-128"/>
              </a:rPr>
              <a:t>CN</a:t>
            </a:r>
            <a:r>
              <a:rPr lang="ja-JP" altLang="en-US" sz="1900" b="1" u="sng" spc="-150" dirty="0">
                <a:latin typeface="Century Gothic" panose="020F0302020204030204"/>
                <a:ea typeface="メイリオ" panose="020B0604030504040204" pitchFamily="50" charset="-128"/>
              </a:rPr>
              <a:t>目標の達成可能性は「達成可能」または「今まで以上の取り組みをすれば達成可能」が全体の</a:t>
            </a:r>
            <a:r>
              <a:rPr lang="en-US" altLang="ja-JP" sz="1900" b="1" u="sng" spc="-150" dirty="0">
                <a:latin typeface="Century Gothic" panose="020F0302020204030204"/>
                <a:ea typeface="メイリオ" panose="020B0604030504040204" pitchFamily="50" charset="-128"/>
              </a:rPr>
              <a:t>34.8</a:t>
            </a:r>
            <a:r>
              <a:rPr lang="ja-JP" altLang="en-US" sz="1900" b="1" u="sng" spc="-150" dirty="0">
                <a:latin typeface="Century Gothic" panose="020F0302020204030204"/>
                <a:ea typeface="メイリオ" panose="020B0604030504040204" pitchFamily="50" charset="-128"/>
              </a:rPr>
              <a:t>％</a:t>
            </a:r>
            <a:endParaRPr lang="en-US" altLang="ja-JP" sz="1900" b="1" u="sng" spc="-150"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1900" dirty="0">
                <a:latin typeface="Century Gothic" panose="020F0302020204030204"/>
                <a:ea typeface="メイリオ" panose="020B0604030504040204" pitchFamily="50" charset="-128"/>
              </a:rPr>
              <a:t>　</a:t>
            </a:r>
            <a:r>
              <a:rPr lang="ja-JP" altLang="en-US" sz="2000" dirty="0">
                <a:latin typeface="Century Gothic" panose="020F0302020204030204"/>
                <a:ea typeface="メイリオ" panose="020B0604030504040204" pitchFamily="50" charset="-128"/>
              </a:rPr>
              <a:t>・「達成可能」「今まで以上の取り組みをすることで達成可能」を合わせた達成可能と回答した</a:t>
            </a:r>
            <a:endParaRPr lang="en-US" altLang="ja-JP" sz="2000"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dirty="0">
                <a:latin typeface="Century Gothic" panose="020F0302020204030204"/>
                <a:ea typeface="メイリオ" panose="020B0604030504040204" pitchFamily="50" charset="-128"/>
              </a:rPr>
              <a:t>　　 企業は</a:t>
            </a:r>
            <a:r>
              <a:rPr kumimoji="1" lang="ja-JP" altLang="en-US" sz="2000" b="0" i="0" u="none" strike="noStrike" kern="1200" cap="none" spc="0" normalizeH="0" noProof="0" dirty="0">
                <a:ln>
                  <a:noFill/>
                </a:ln>
                <a:effectLst/>
                <a:uLnTx/>
                <a:uFillTx/>
                <a:latin typeface="Century Gothic" panose="020F0302020204030204"/>
                <a:ea typeface="メイリオ" panose="020B0604030504040204" pitchFamily="50" charset="-128"/>
              </a:rPr>
              <a:t>建設業で</a:t>
            </a:r>
            <a:r>
              <a:rPr kumimoji="1" lang="en-US" altLang="ja-JP" sz="2000" b="0" i="0" u="none" strike="noStrike" kern="1200" cap="none" spc="0" normalizeH="0" noProof="0" dirty="0">
                <a:ln>
                  <a:noFill/>
                </a:ln>
                <a:effectLst/>
                <a:uLnTx/>
                <a:uFillTx/>
                <a:latin typeface="Century Gothic" panose="020F0302020204030204"/>
                <a:ea typeface="メイリオ" panose="020B0604030504040204" pitchFamily="50" charset="-128"/>
              </a:rPr>
              <a:t>72.7</a:t>
            </a:r>
            <a:r>
              <a:rPr kumimoji="1" lang="ja-JP" altLang="en-US" sz="2000" b="0" i="0" u="none" strike="noStrike" kern="1200" cap="none" spc="0" normalizeH="0" noProof="0" dirty="0">
                <a:ln>
                  <a:noFill/>
                </a:ln>
                <a:effectLst/>
                <a:uLnTx/>
                <a:uFillTx/>
                <a:latin typeface="Century Gothic" panose="020F0302020204030204"/>
                <a:ea typeface="メイリオ" panose="020B0604030504040204" pitchFamily="50" charset="-128"/>
              </a:rPr>
              <a:t>％、運輸業で</a:t>
            </a:r>
            <a:r>
              <a:rPr kumimoji="1" lang="en-US" altLang="ja-JP" sz="2000" b="0" i="0" u="none" strike="noStrike" kern="1200" cap="none" spc="0" normalizeH="0" noProof="0" dirty="0">
                <a:ln>
                  <a:noFill/>
                </a:ln>
                <a:effectLst/>
                <a:uLnTx/>
                <a:uFillTx/>
                <a:latin typeface="Century Gothic" panose="020F0302020204030204"/>
                <a:ea typeface="メイリオ" panose="020B0604030504040204" pitchFamily="50" charset="-128"/>
              </a:rPr>
              <a:t>0</a:t>
            </a:r>
            <a:r>
              <a:rPr kumimoji="1" lang="ja-JP" altLang="en-US" sz="2000" b="0" i="0" u="none" strike="noStrike" kern="1200" cap="none" spc="0" normalizeH="0" noProof="0" dirty="0">
                <a:ln>
                  <a:noFill/>
                </a:ln>
                <a:effectLst/>
                <a:uLnTx/>
                <a:uFillTx/>
                <a:latin typeface="Century Gothic" panose="020F0302020204030204"/>
                <a:ea typeface="メイリオ" panose="020B0604030504040204" pitchFamily="50" charset="-128"/>
              </a:rPr>
              <a:t>％と業種間格差が大きい。</a:t>
            </a:r>
            <a:endParaRPr kumimoji="1" lang="en-US" altLang="ja-JP" sz="2000" b="0" i="0" u="none" strike="noStrike" kern="1200" cap="none" spc="0" normalizeH="0" noProof="0" dirty="0">
              <a:ln>
                <a:noFill/>
              </a:ln>
              <a:effectLst/>
              <a:uLnTx/>
              <a:uFillTx/>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baseline="0" dirty="0">
                <a:latin typeface="Century Gothic" panose="020F0302020204030204"/>
                <a:ea typeface="メイリオ" panose="020B0604030504040204" pitchFamily="50" charset="-128"/>
              </a:rPr>
              <a:t>　・「達成は困難」「達成できない」と回答した企業は運輸業で</a:t>
            </a:r>
            <a:r>
              <a:rPr lang="en-US" altLang="ja-JP" sz="2000" baseline="0" dirty="0">
                <a:latin typeface="Century Gothic" panose="020F0302020204030204"/>
                <a:ea typeface="メイリオ" panose="020B0604030504040204" pitchFamily="50" charset="-128"/>
              </a:rPr>
              <a:t>40.0</a:t>
            </a:r>
            <a:r>
              <a:rPr lang="ja-JP" altLang="en-US" sz="2000" baseline="0" dirty="0">
                <a:latin typeface="Century Gothic" panose="020F0302020204030204"/>
                <a:ea typeface="メイリオ" panose="020B0604030504040204" pitchFamily="50" charset="-128"/>
              </a:rPr>
              <a:t>％と最も多い。</a:t>
            </a:r>
            <a:endParaRPr lang="en-US" altLang="ja-JP" sz="2000" baseline="0"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2000" b="0" i="0" u="none" strike="noStrike" kern="1200" cap="none" spc="0" normalizeH="0" noProof="0" dirty="0">
                <a:ln>
                  <a:noFill/>
                </a:ln>
                <a:effectLst/>
                <a:uLnTx/>
                <a:uFillTx/>
                <a:latin typeface="Century Gothic" panose="020F0302020204030204"/>
                <a:ea typeface="メイリオ" panose="020B0604030504040204" pitchFamily="50" charset="-128"/>
              </a:rPr>
              <a:t>　・「わからない」と回答した企業は不動産業で</a:t>
            </a:r>
            <a:r>
              <a:rPr kumimoji="1" lang="en-US" altLang="ja-JP" sz="2000" b="0" i="0" u="none" strike="noStrike" kern="1200" cap="none" spc="0" normalizeH="0" noProof="0" dirty="0">
                <a:ln>
                  <a:noFill/>
                </a:ln>
                <a:effectLst/>
                <a:uLnTx/>
                <a:uFillTx/>
                <a:latin typeface="Century Gothic" panose="020F0302020204030204"/>
                <a:ea typeface="メイリオ" panose="020B0604030504040204" pitchFamily="50" charset="-128"/>
              </a:rPr>
              <a:t>71.4</a:t>
            </a:r>
            <a:r>
              <a:rPr kumimoji="1" lang="ja-JP" altLang="en-US" sz="2000" b="0" i="0" u="none" strike="noStrike" kern="1200" cap="none" spc="0" normalizeH="0" noProof="0" dirty="0">
                <a:ln>
                  <a:noFill/>
                </a:ln>
                <a:effectLst/>
                <a:uLnTx/>
                <a:uFillTx/>
                <a:latin typeface="Century Gothic" panose="020F0302020204030204"/>
                <a:ea typeface="メイリオ" panose="020B0604030504040204" pitchFamily="50" charset="-128"/>
              </a:rPr>
              <a:t>％と最も多い。</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187179"/>
            <a:ext cx="11637830" cy="192888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804C1162-392A-40D7-BD3A-5D08053F272B}"/>
              </a:ext>
            </a:extLst>
          </p:cNvPr>
          <p:cNvSpPr txBox="1">
            <a:spLocks/>
          </p:cNvSpPr>
          <p:nvPr/>
        </p:nvSpPr>
        <p:spPr>
          <a:xfrm>
            <a:off x="10617693" y="61351"/>
            <a:ext cx="1526959"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設問５</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358237123"/>
              </p:ext>
            </p:extLst>
          </p:nvPr>
        </p:nvGraphicFramePr>
        <p:xfrm>
          <a:off x="769843" y="3218813"/>
          <a:ext cx="10717015" cy="3397140"/>
        </p:xfrm>
        <a:graphic>
          <a:graphicData uri="http://schemas.openxmlformats.org/presentationml/2006/ole">
            <mc:AlternateContent xmlns:mc="http://schemas.openxmlformats.org/markup-compatibility/2006">
              <mc:Choice xmlns:v="urn:schemas-microsoft-com:vml" Requires="v">
                <p:oleObj spid="_x0000_s11312" name="Worksheet" r:id="rId3" imgW="7962899" imgH="2524121" progId="Excel.Sheet.12">
                  <p:embed/>
                </p:oleObj>
              </mc:Choice>
              <mc:Fallback>
                <p:oleObj name="Worksheet" r:id="rId3" imgW="7962899" imgH="2524121" progId="Excel.Sheet.12">
                  <p:embed/>
                  <p:pic>
                    <p:nvPicPr>
                      <p:cNvPr id="0" name=""/>
                      <p:cNvPicPr/>
                      <p:nvPr/>
                    </p:nvPicPr>
                    <p:blipFill>
                      <a:blip r:embed="rId4"/>
                      <a:stretch>
                        <a:fillRect/>
                      </a:stretch>
                    </p:blipFill>
                    <p:spPr>
                      <a:xfrm>
                        <a:off x="769843" y="3218813"/>
                        <a:ext cx="10717015" cy="3397140"/>
                      </a:xfrm>
                      <a:prstGeom prst="rect">
                        <a:avLst/>
                      </a:prstGeom>
                    </p:spPr>
                  </p:pic>
                </p:oleObj>
              </mc:Fallback>
            </mc:AlternateContent>
          </a:graphicData>
        </a:graphic>
      </p:graphicFrame>
    </p:spTree>
    <p:extLst>
      <p:ext uri="{BB962C8B-B14F-4D97-AF65-F5344CB8AC3E}">
        <p14:creationId xmlns:p14="http://schemas.microsoft.com/office/powerpoint/2010/main" val="426961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731" y="176658"/>
            <a:ext cx="11756655" cy="743110"/>
          </a:xfrm>
        </p:spPr>
        <p:txBody>
          <a:bodyPr>
            <a:normAutofit/>
          </a:bodyPr>
          <a:lstStyle/>
          <a:p>
            <a:r>
              <a:rPr kumimoji="1" lang="ja-JP" altLang="en-US" spc="-300" dirty="0"/>
              <a:t>６．カーボンニュートラルを取り組む上での課題</a:t>
            </a:r>
            <a:r>
              <a:rPr lang="ja-JP" altLang="en-US" spc="-150" dirty="0"/>
              <a:t>＜業種別＞</a:t>
            </a:r>
            <a:endParaRPr kumimoji="1" lang="ja-JP" altLang="en-US" spc="-150"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343993" y="1105518"/>
            <a:ext cx="11513542" cy="2015936"/>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u="sng" dirty="0">
                <a:latin typeface="Century Gothic" panose="020F0302020204030204"/>
                <a:ea typeface="メイリオ" panose="020B0604030504040204" pitchFamily="50" charset="-128"/>
              </a:rPr>
              <a:t>○全体では</a:t>
            </a:r>
            <a:r>
              <a:rPr lang="ja-JP" altLang="en-US" sz="2000" b="1" u="sng" dirty="0">
                <a:latin typeface="Century Gothic" panose="020F0302020204030204"/>
                <a:ea typeface="メイリオ" panose="020B0604030504040204" pitchFamily="50" charset="-128"/>
              </a:rPr>
              <a:t>「必要なノウハウ、スキル、人員が不足している」</a:t>
            </a:r>
            <a:r>
              <a:rPr lang="ja-JP" altLang="en-US" sz="2000" u="sng" dirty="0">
                <a:latin typeface="Century Gothic" panose="020F0302020204030204"/>
                <a:ea typeface="メイリオ" panose="020B0604030504040204" pitchFamily="50" charset="-128"/>
              </a:rPr>
              <a:t>が最も多い。</a:t>
            </a:r>
            <a:endParaRPr lang="en-US" altLang="ja-JP" sz="2000" u="sng"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・建設業、製造業、情報・通信業、運輸業</a:t>
            </a:r>
            <a:r>
              <a:rPr lang="ja-JP" altLang="en-US" sz="2000" dirty="0"/>
              <a:t>で「必要なノウハウ、スキル、人員が不足している」</a:t>
            </a:r>
            <a:endParaRPr lang="en-US" altLang="ja-JP" sz="2000" dirty="0"/>
          </a:p>
          <a:p>
            <a:pPr lvl="0">
              <a:lnSpc>
                <a:spcPts val="2500"/>
              </a:lnSpc>
              <a:defRPr/>
            </a:pPr>
            <a:r>
              <a:rPr lang="ja-JP" altLang="en-US" sz="2000" dirty="0"/>
              <a:t>　を課題して挙げる。</a:t>
            </a:r>
            <a:endParaRPr lang="en-US" altLang="ja-JP" sz="2000" dirty="0"/>
          </a:p>
          <a:p>
            <a:pPr lvl="0">
              <a:lnSpc>
                <a:spcPts val="2500"/>
              </a:lnSpc>
              <a:defRPr/>
            </a:pP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・卸売業・小売業、不動産業、金融・保険・士業で「どこまで取り組めばよいか分からない」</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という回答が多い。</a:t>
            </a:r>
            <a:endParaRPr lang="en-US" altLang="ja-JP" sz="2000" dirty="0">
              <a:latin typeface="Century Gothic" panose="020F0302020204030204"/>
              <a:ea typeface="メイリオ" panose="020B0604030504040204" pitchFamily="50" charset="-128"/>
            </a:endParaRPr>
          </a:p>
          <a:p>
            <a:pPr lvl="0">
              <a:lnSpc>
                <a:spcPts val="2500"/>
              </a:lnSpc>
              <a:defRPr/>
            </a:pP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・サービス業で「投資・運営・コスト増への対応が困難である」を課題として挙げるところが多い。</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045246"/>
            <a:ext cx="11513276" cy="207620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B279DCD-5ACF-452A-9BC0-259D890F9B08}"/>
              </a:ext>
            </a:extLst>
          </p:cNvPr>
          <p:cNvPicPr>
            <a:picLocks noChangeAspect="1"/>
          </p:cNvPicPr>
          <p:nvPr/>
        </p:nvPicPr>
        <p:blipFill>
          <a:blip r:embed="rId2"/>
          <a:stretch>
            <a:fillRect/>
          </a:stretch>
        </p:blipFill>
        <p:spPr>
          <a:xfrm>
            <a:off x="296770" y="3133030"/>
            <a:ext cx="11437620" cy="2697480"/>
          </a:xfrm>
          <a:prstGeom prst="rect">
            <a:avLst/>
          </a:prstGeom>
        </p:spPr>
      </p:pic>
      <p:sp>
        <p:nvSpPr>
          <p:cNvPr id="8" name="テキスト ボックス 7">
            <a:extLst>
              <a:ext uri="{FF2B5EF4-FFF2-40B4-BE49-F238E27FC236}">
                <a16:creationId xmlns:a16="http://schemas.microsoft.com/office/drawing/2014/main" id="{DF0FDD41-D123-4D9A-A0E8-484197115D1B}"/>
              </a:ext>
            </a:extLst>
          </p:cNvPr>
          <p:cNvSpPr txBox="1"/>
          <p:nvPr/>
        </p:nvSpPr>
        <p:spPr>
          <a:xfrm>
            <a:off x="258809" y="5830510"/>
            <a:ext cx="11513542" cy="1043234"/>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ja-JP" u="sng" dirty="0">
                <a:latin typeface="Century Gothic" panose="020F0302020204030204"/>
                <a:ea typeface="メイリオ" panose="020B0604030504040204" pitchFamily="50" charset="-128"/>
              </a:rPr>
              <a:t>【</a:t>
            </a:r>
            <a:r>
              <a:rPr lang="ja-JP" altLang="en-US" u="sng" dirty="0">
                <a:latin typeface="Century Gothic" panose="020F0302020204030204"/>
                <a:ea typeface="メイリオ" panose="020B0604030504040204" pitchFamily="50" charset="-128"/>
              </a:rPr>
              <a:t>その他</a:t>
            </a:r>
            <a:r>
              <a:rPr lang="en-US" altLang="ja-JP" u="sng" dirty="0">
                <a:latin typeface="Century Gothic" panose="020F0302020204030204"/>
                <a:ea typeface="メイリオ" panose="020B0604030504040204" pitchFamily="50" charset="-128"/>
              </a:rPr>
              <a:t>】</a:t>
            </a:r>
            <a:r>
              <a:rPr lang="ja-JP" altLang="en-US" u="sng" dirty="0">
                <a:latin typeface="Century Gothic" panose="020F0302020204030204"/>
                <a:ea typeface="メイリオ" panose="020B0604030504040204" pitchFamily="50" charset="-128"/>
              </a:rPr>
              <a:t>を選択した回答（主なもの）</a:t>
            </a:r>
            <a:endParaRPr lang="en-US" altLang="ja-JP" u="sng"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　・再生可能エネルギーの不足（製造業／２０１名以上）</a:t>
            </a:r>
            <a:endParaRPr lang="en-US" altLang="ja-JP"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　・さらに従業員教育が必要と考えます（小売業／５１～１００名）</a:t>
            </a:r>
            <a:endParaRPr lang="en-US" altLang="ja-JP" dirty="0">
              <a:latin typeface="Century Gothic" panose="020F0302020204030204"/>
              <a:ea typeface="メイリオ" panose="020B0604030504040204" pitchFamily="50" charset="-128"/>
            </a:endParaRPr>
          </a:p>
        </p:txBody>
      </p:sp>
      <p:sp>
        <p:nvSpPr>
          <p:cNvPr id="9" name="タイトル 1">
            <a:extLst>
              <a:ext uri="{FF2B5EF4-FFF2-40B4-BE49-F238E27FC236}">
                <a16:creationId xmlns:a16="http://schemas.microsoft.com/office/drawing/2014/main" id="{AEBB533A-9DB7-4180-826B-B68561C2A4DA}"/>
              </a:ext>
            </a:extLst>
          </p:cNvPr>
          <p:cNvSpPr txBox="1">
            <a:spLocks/>
          </p:cNvSpPr>
          <p:nvPr/>
        </p:nvSpPr>
        <p:spPr>
          <a:xfrm>
            <a:off x="10617693" y="61351"/>
            <a:ext cx="1526959"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設問６</a:t>
            </a:r>
          </a:p>
        </p:txBody>
      </p:sp>
    </p:spTree>
    <p:extLst>
      <p:ext uri="{BB962C8B-B14F-4D97-AF65-F5344CB8AC3E}">
        <p14:creationId xmlns:p14="http://schemas.microsoft.com/office/powerpoint/2010/main" val="299083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731" y="176658"/>
            <a:ext cx="11756655" cy="743110"/>
          </a:xfrm>
        </p:spPr>
        <p:txBody>
          <a:bodyPr>
            <a:normAutofit fontScale="90000"/>
          </a:bodyPr>
          <a:lstStyle/>
          <a:p>
            <a:r>
              <a:rPr lang="ja-JP" altLang="en-US" spc="-300" dirty="0"/>
              <a:t>７</a:t>
            </a:r>
            <a:r>
              <a:rPr kumimoji="1" lang="ja-JP" altLang="en-US" spc="-300" dirty="0"/>
              <a:t>．カーボンニュートラルを実現するために導入したいサービス</a:t>
            </a:r>
            <a:r>
              <a:rPr lang="ja-JP" altLang="en-US" spc="-150" dirty="0"/>
              <a:t>＜業種別＞</a:t>
            </a:r>
            <a:endParaRPr kumimoji="1" lang="ja-JP" altLang="en-US" spc="-150"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187180"/>
            <a:ext cx="11513276" cy="210643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オブジェクト 2">
            <a:extLst>
              <a:ext uri="{FF2B5EF4-FFF2-40B4-BE49-F238E27FC236}">
                <a16:creationId xmlns:a16="http://schemas.microsoft.com/office/drawing/2014/main" id="{DFB67961-8C4E-4A7C-8988-31AFF5DA6CF6}"/>
              </a:ext>
            </a:extLst>
          </p:cNvPr>
          <p:cNvGraphicFramePr>
            <a:graphicFrameLocks noChangeAspect="1"/>
          </p:cNvGraphicFramePr>
          <p:nvPr>
            <p:extLst>
              <p:ext uri="{D42A27DB-BD31-4B8C-83A1-F6EECF244321}">
                <p14:modId xmlns:p14="http://schemas.microsoft.com/office/powerpoint/2010/main" val="231448861"/>
              </p:ext>
            </p:extLst>
          </p:nvPr>
        </p:nvGraphicFramePr>
        <p:xfrm>
          <a:off x="360965" y="3561028"/>
          <a:ext cx="11487042" cy="2454018"/>
        </p:xfrm>
        <a:graphic>
          <a:graphicData uri="http://schemas.openxmlformats.org/presentationml/2006/ole">
            <mc:AlternateContent xmlns:mc="http://schemas.openxmlformats.org/markup-compatibility/2006">
              <mc:Choice xmlns:v="urn:schemas-microsoft-com:vml" Requires="v">
                <p:oleObj spid="_x0000_s13356" name="Worksheet" r:id="rId3" imgW="12511969" imgH="2667158" progId="Excel.Sheet.12">
                  <p:embed/>
                </p:oleObj>
              </mc:Choice>
              <mc:Fallback>
                <p:oleObj name="Worksheet" r:id="rId3" imgW="12511969" imgH="2667158" progId="Excel.Sheet.12">
                  <p:embed/>
                  <p:pic>
                    <p:nvPicPr>
                      <p:cNvPr id="0" name=""/>
                      <p:cNvPicPr/>
                      <p:nvPr/>
                    </p:nvPicPr>
                    <p:blipFill>
                      <a:blip r:embed="rId4"/>
                      <a:stretch>
                        <a:fillRect/>
                      </a:stretch>
                    </p:blipFill>
                    <p:spPr>
                      <a:xfrm>
                        <a:off x="360965" y="3561028"/>
                        <a:ext cx="11487042" cy="245401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5A47AA29-3A2A-4EC0-8A6A-75571CF614FB}"/>
              </a:ext>
            </a:extLst>
          </p:cNvPr>
          <p:cNvSpPr txBox="1"/>
          <p:nvPr/>
        </p:nvSpPr>
        <p:spPr>
          <a:xfrm>
            <a:off x="343993" y="1220928"/>
            <a:ext cx="11513542" cy="2015936"/>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u="sng" dirty="0">
                <a:latin typeface="Century Gothic" panose="020F0302020204030204"/>
                <a:ea typeface="メイリオ" panose="020B0604030504040204" pitchFamily="50" charset="-128"/>
              </a:rPr>
              <a:t>○全体では</a:t>
            </a:r>
            <a:r>
              <a:rPr lang="ja-JP" altLang="en-US" sz="2000" b="1" u="sng" dirty="0">
                <a:latin typeface="Century Gothic" panose="020F0302020204030204"/>
                <a:ea typeface="メイリオ" panose="020B0604030504040204" pitchFamily="50" charset="-128"/>
              </a:rPr>
              <a:t>「エネルギーや</a:t>
            </a:r>
            <a:r>
              <a:rPr lang="en-US" altLang="ja-JP" sz="2000" b="1" u="sng" dirty="0">
                <a:latin typeface="Century Gothic" panose="020F0302020204030204"/>
                <a:ea typeface="メイリオ" panose="020B0604030504040204" pitchFamily="50" charset="-128"/>
              </a:rPr>
              <a:t>CO2</a:t>
            </a:r>
            <a:r>
              <a:rPr lang="ja-JP" altLang="en-US" sz="2000" b="1" u="sng" dirty="0">
                <a:latin typeface="Century Gothic" panose="020F0302020204030204"/>
                <a:ea typeface="メイリオ" panose="020B0604030504040204" pitchFamily="50" charset="-128"/>
              </a:rPr>
              <a:t>排出量の把握が簡単にできるサービス」</a:t>
            </a:r>
            <a:r>
              <a:rPr lang="ja-JP" altLang="en-US" sz="2000" u="sng" dirty="0">
                <a:latin typeface="Century Gothic" panose="020F0302020204030204"/>
                <a:ea typeface="メイリオ" panose="020B0604030504040204" pitchFamily="50" charset="-128"/>
              </a:rPr>
              <a:t>の導入希望が最も多い。</a:t>
            </a:r>
            <a:endParaRPr lang="en-US" altLang="ja-JP" sz="2000"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・製造業では、「エネルギー効率、省エネ性能が高い設備」の導入を希望している企業が最も多い。</a:t>
            </a:r>
            <a:endParaRPr lang="en-US" altLang="ja-JP" sz="2000" dirty="0"/>
          </a:p>
          <a:p>
            <a:pPr lvl="0">
              <a:lnSpc>
                <a:spcPts val="2500"/>
              </a:lnSpc>
              <a:defRPr/>
            </a:pP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・卸売業・小売業、不動産業、金融・保険・士業では、「ペーパレス化を実現するサービス」の導</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a:t>
            </a: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入を希望している企業が最も多い。</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lvl="0">
              <a:lnSpc>
                <a:spcPts val="2500"/>
              </a:lnSpc>
              <a:defRPr/>
            </a:pP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・サービス業では、「エネルギー、</a:t>
            </a:r>
            <a:r>
              <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rPr>
              <a:t>CO2</a:t>
            </a: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排出量の把握が簡単にできるサービス」の導入を希望する</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企業が最も多い。</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8" name="タイトル 1">
            <a:extLst>
              <a:ext uri="{FF2B5EF4-FFF2-40B4-BE49-F238E27FC236}">
                <a16:creationId xmlns:a16="http://schemas.microsoft.com/office/drawing/2014/main" id="{0CBBE60E-7687-449D-9045-AED192A22A7B}"/>
              </a:ext>
            </a:extLst>
          </p:cNvPr>
          <p:cNvSpPr txBox="1">
            <a:spLocks/>
          </p:cNvSpPr>
          <p:nvPr/>
        </p:nvSpPr>
        <p:spPr>
          <a:xfrm>
            <a:off x="10617693" y="61351"/>
            <a:ext cx="1526959"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設問７</a:t>
            </a:r>
          </a:p>
        </p:txBody>
      </p:sp>
    </p:spTree>
    <p:extLst>
      <p:ext uri="{BB962C8B-B14F-4D97-AF65-F5344CB8AC3E}">
        <p14:creationId xmlns:p14="http://schemas.microsoft.com/office/powerpoint/2010/main" val="5585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79505" y="205416"/>
            <a:ext cx="11077577" cy="743110"/>
          </a:xfrm>
        </p:spPr>
        <p:txBody>
          <a:bodyPr>
            <a:normAutofit/>
          </a:bodyPr>
          <a:lstStyle/>
          <a:p>
            <a:r>
              <a:rPr kumimoji="1" lang="ja-JP" altLang="en-US" dirty="0"/>
              <a:t>カーボンニュートラルに関する実態調査（概要）</a:t>
            </a:r>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fld id="{013CDC23-0056-4314-9CA8-139A20AB6578}" type="slidenum">
              <a:rPr lang="ja-JP" altLang="en-US">
                <a:solidFill>
                  <a:srgbClr val="3A3838">
                    <a:tint val="75000"/>
                  </a:srgbClr>
                </a:solidFill>
                <a:latin typeface="Century Gothic" panose="020F0302020204030204"/>
                <a:ea typeface="メイリオ" panose="020B0604030504040204" pitchFamily="50" charset="-128"/>
              </a:rPr>
              <a:pPr/>
              <a:t>2</a:t>
            </a:fld>
            <a:endParaRPr lang="ja-JP" altLang="en-US">
              <a:solidFill>
                <a:srgbClr val="3A3838">
                  <a:tint val="75000"/>
                </a:srgbClr>
              </a:solidFill>
              <a:latin typeface="Century Gothic" panose="020F0302020204030204"/>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3F7C08B3-2B8F-4194-856C-7F399C18AF4F}"/>
              </a:ext>
            </a:extLst>
          </p:cNvPr>
          <p:cNvSpPr txBox="1"/>
          <p:nvPr/>
        </p:nvSpPr>
        <p:spPr>
          <a:xfrm>
            <a:off x="361749" y="2694096"/>
            <a:ext cx="5285366" cy="369332"/>
          </a:xfrm>
          <a:prstGeom prst="rect">
            <a:avLst/>
          </a:prstGeom>
          <a:noFill/>
        </p:spPr>
        <p:txBody>
          <a:bodyPr wrap="square" rtlCol="0" anchor="t">
            <a:spAutoFit/>
          </a:bodyPr>
          <a:lstStyle/>
          <a:p>
            <a:r>
              <a:rPr lang="ja-JP" altLang="en-US" dirty="0">
                <a:solidFill>
                  <a:srgbClr val="3A3838"/>
                </a:solidFill>
                <a:latin typeface="Century Gothic" panose="020F0302020204030204"/>
                <a:ea typeface="メイリオ" panose="020B0604030504040204" pitchFamily="50" charset="-128"/>
              </a:rPr>
              <a:t>＜回答企業の属性＞</a:t>
            </a:r>
            <a:endParaRPr lang="en-US" altLang="ja-JP" dirty="0">
              <a:solidFill>
                <a:srgbClr val="3A3838"/>
              </a:solidFill>
              <a:latin typeface="Century Gothic" panose="020F0302020204030204"/>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B6C6764A-01A9-43C6-91B3-F539EB452688}"/>
              </a:ext>
            </a:extLst>
          </p:cNvPr>
          <p:cNvSpPr txBox="1"/>
          <p:nvPr/>
        </p:nvSpPr>
        <p:spPr>
          <a:xfrm>
            <a:off x="284882" y="1028820"/>
            <a:ext cx="11345142" cy="646331"/>
          </a:xfrm>
          <a:prstGeom prst="rect">
            <a:avLst/>
          </a:prstGeom>
          <a:noFill/>
        </p:spPr>
        <p:txBody>
          <a:bodyPr wrap="square" rtlCol="0" anchor="t">
            <a:spAutoFit/>
          </a:bodyPr>
          <a:lstStyle/>
          <a:p>
            <a:r>
              <a:rPr lang="ja-JP" altLang="en-US" dirty="0">
                <a:solidFill>
                  <a:srgbClr val="3A3838"/>
                </a:solidFill>
              </a:rPr>
              <a:t>■目　　的　：当地域の業種別の現状を知り、この地域における省エネや創エネなどのカーボンニュートラ</a:t>
            </a:r>
            <a:endParaRPr lang="en-US" altLang="ja-JP" dirty="0">
              <a:solidFill>
                <a:srgbClr val="3A3838"/>
              </a:solidFill>
            </a:endParaRPr>
          </a:p>
          <a:p>
            <a:r>
              <a:rPr lang="ja-JP" altLang="en-US" dirty="0">
                <a:solidFill>
                  <a:srgbClr val="3A3838"/>
                </a:solidFill>
              </a:rPr>
              <a:t>　　　　　　　ルに対する取り組みを全業種へ波及していくため</a:t>
            </a:r>
            <a:endParaRPr lang="en-US" altLang="ja-JP" dirty="0">
              <a:solidFill>
                <a:srgbClr val="3A3838"/>
              </a:solidFill>
              <a:latin typeface="Century Gothic" panose="020F0302020204030204"/>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117886D9-E871-4486-8E2B-0170D261ADF8}"/>
              </a:ext>
            </a:extLst>
          </p:cNvPr>
          <p:cNvSpPr txBox="1"/>
          <p:nvPr/>
        </p:nvSpPr>
        <p:spPr>
          <a:xfrm>
            <a:off x="290075" y="1620330"/>
            <a:ext cx="11513542" cy="369332"/>
          </a:xfrm>
          <a:prstGeom prst="rect">
            <a:avLst/>
          </a:prstGeom>
          <a:noFill/>
        </p:spPr>
        <p:txBody>
          <a:bodyPr wrap="square" rtlCol="0" anchor="t">
            <a:spAutoFit/>
          </a:bodyPr>
          <a:lstStyle/>
          <a:p>
            <a:r>
              <a:rPr lang="ja-JP" altLang="en-US" dirty="0">
                <a:solidFill>
                  <a:srgbClr val="3A3838"/>
                </a:solidFill>
              </a:rPr>
              <a:t>■調査方法　：１２部会正副部会長事業所に対するＷＥＢアンケート（２０３事業所）</a:t>
            </a:r>
            <a:endParaRPr lang="en-US" altLang="ja-JP" dirty="0">
              <a:solidFill>
                <a:srgbClr val="3A3838"/>
              </a:solidFill>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290075" y="1989003"/>
            <a:ext cx="11513542" cy="369332"/>
          </a:xfrm>
          <a:prstGeom prst="rect">
            <a:avLst/>
          </a:prstGeom>
          <a:noFill/>
        </p:spPr>
        <p:txBody>
          <a:bodyPr wrap="square" rtlCol="0" anchor="t">
            <a:spAutoFit/>
          </a:bodyPr>
          <a:lstStyle/>
          <a:p>
            <a:r>
              <a:rPr lang="ja-JP" altLang="en-US" dirty="0">
                <a:solidFill>
                  <a:srgbClr val="3A3838"/>
                </a:solidFill>
              </a:rPr>
              <a:t>■調査期間　：２０２３年５月１０日～５月３１日</a:t>
            </a:r>
            <a:endParaRPr lang="en-US" altLang="ja-JP" dirty="0">
              <a:solidFill>
                <a:srgbClr val="3A3838"/>
              </a:solidFill>
            </a:endParaRPr>
          </a:p>
        </p:txBody>
      </p:sp>
      <p:sp>
        <p:nvSpPr>
          <p:cNvPr id="34" name="テキスト ボックス 33">
            <a:extLst>
              <a:ext uri="{FF2B5EF4-FFF2-40B4-BE49-F238E27FC236}">
                <a16:creationId xmlns:a16="http://schemas.microsoft.com/office/drawing/2014/main" id="{BAEE2098-3170-4DDC-997E-5F3EC2FE9485}"/>
              </a:ext>
            </a:extLst>
          </p:cNvPr>
          <p:cNvSpPr txBox="1"/>
          <p:nvPr/>
        </p:nvSpPr>
        <p:spPr>
          <a:xfrm>
            <a:off x="290075" y="2360275"/>
            <a:ext cx="6163991" cy="369332"/>
          </a:xfrm>
          <a:prstGeom prst="rect">
            <a:avLst/>
          </a:prstGeom>
          <a:noFill/>
        </p:spPr>
        <p:txBody>
          <a:bodyPr wrap="square" rtlCol="0" anchor="t">
            <a:spAutoFit/>
          </a:bodyPr>
          <a:lstStyle/>
          <a:p>
            <a:r>
              <a:rPr lang="ja-JP" altLang="en-US" dirty="0">
                <a:solidFill>
                  <a:srgbClr val="3A3838"/>
                </a:solidFill>
              </a:rPr>
              <a:t>■有効回答数：１３８事業所（６８．０％）</a:t>
            </a:r>
            <a:endParaRPr lang="en-US" altLang="ja-JP" dirty="0">
              <a:solidFill>
                <a:srgbClr val="3A3838"/>
              </a:solidFill>
            </a:endParaRPr>
          </a:p>
        </p:txBody>
      </p:sp>
      <p:pic>
        <p:nvPicPr>
          <p:cNvPr id="8" name="図 7">
            <a:extLst>
              <a:ext uri="{FF2B5EF4-FFF2-40B4-BE49-F238E27FC236}">
                <a16:creationId xmlns:a16="http://schemas.microsoft.com/office/drawing/2014/main" id="{679693D8-C604-44EC-BAEF-AC0D4183B0A3}"/>
              </a:ext>
            </a:extLst>
          </p:cNvPr>
          <p:cNvPicPr>
            <a:picLocks noChangeAspect="1"/>
          </p:cNvPicPr>
          <p:nvPr/>
        </p:nvPicPr>
        <p:blipFill rotWithShape="1">
          <a:blip r:embed="rId2"/>
          <a:srcRect l="20871" t="7810" r="20167" b="9041"/>
          <a:stretch/>
        </p:blipFill>
        <p:spPr>
          <a:xfrm>
            <a:off x="6363263" y="3112865"/>
            <a:ext cx="4913770" cy="3603363"/>
          </a:xfrm>
          <a:prstGeom prst="rect">
            <a:avLst/>
          </a:prstGeom>
        </p:spPr>
      </p:pic>
      <p:sp>
        <p:nvSpPr>
          <p:cNvPr id="35" name="テキスト ボックス 34">
            <a:extLst>
              <a:ext uri="{FF2B5EF4-FFF2-40B4-BE49-F238E27FC236}">
                <a16:creationId xmlns:a16="http://schemas.microsoft.com/office/drawing/2014/main" id="{75484119-BC23-4449-84F1-4129FB76313D}"/>
              </a:ext>
            </a:extLst>
          </p:cNvPr>
          <p:cNvSpPr txBox="1"/>
          <p:nvPr/>
        </p:nvSpPr>
        <p:spPr>
          <a:xfrm>
            <a:off x="6096000" y="2153509"/>
            <a:ext cx="5361082" cy="830997"/>
          </a:xfrm>
          <a:prstGeom prst="rect">
            <a:avLst/>
          </a:prstGeom>
          <a:noFill/>
        </p:spPr>
        <p:txBody>
          <a:bodyPr wrap="square" rtlCol="0" anchor="t">
            <a:spAutoFit/>
          </a:bodyPr>
          <a:lstStyle/>
          <a:p>
            <a:r>
              <a:rPr lang="ja-JP" altLang="en-US" sz="2400" dirty="0">
                <a:solidFill>
                  <a:srgbClr val="FF0000"/>
                </a:solidFill>
              </a:rPr>
              <a:t>目的の達成に向けた浜松商工会議所としての１０のアクションを開始</a:t>
            </a:r>
            <a:endParaRPr lang="en-US" altLang="ja-JP" sz="2400" dirty="0">
              <a:solidFill>
                <a:srgbClr val="FF0000"/>
              </a:solidFill>
            </a:endParaRPr>
          </a:p>
        </p:txBody>
      </p:sp>
      <p:pic>
        <p:nvPicPr>
          <p:cNvPr id="10" name="図 9">
            <a:extLst>
              <a:ext uri="{FF2B5EF4-FFF2-40B4-BE49-F238E27FC236}">
                <a16:creationId xmlns:a16="http://schemas.microsoft.com/office/drawing/2014/main" id="{D50218E8-D223-496E-B5CA-795F1769B9AB}"/>
              </a:ext>
            </a:extLst>
          </p:cNvPr>
          <p:cNvPicPr>
            <a:picLocks noChangeAspect="1"/>
          </p:cNvPicPr>
          <p:nvPr/>
        </p:nvPicPr>
        <p:blipFill rotWithShape="1">
          <a:blip r:embed="rId3"/>
          <a:srcRect l="10589" t="9545" r="16611" b="6527"/>
          <a:stretch/>
        </p:blipFill>
        <p:spPr>
          <a:xfrm>
            <a:off x="864744" y="3010161"/>
            <a:ext cx="5177917" cy="3681750"/>
          </a:xfrm>
          <a:prstGeom prst="rect">
            <a:avLst/>
          </a:prstGeom>
        </p:spPr>
      </p:pic>
    </p:spTree>
    <p:extLst>
      <p:ext uri="{BB962C8B-B14F-4D97-AF65-F5344CB8AC3E}">
        <p14:creationId xmlns:p14="http://schemas.microsoft.com/office/powerpoint/2010/main" val="524393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731" y="176658"/>
            <a:ext cx="11756655" cy="743110"/>
          </a:xfrm>
        </p:spPr>
        <p:txBody>
          <a:bodyPr>
            <a:normAutofit fontScale="90000"/>
          </a:bodyPr>
          <a:lstStyle/>
          <a:p>
            <a:r>
              <a:rPr lang="ja-JP" altLang="en-US" spc="-300" dirty="0"/>
              <a:t>７</a:t>
            </a:r>
            <a:r>
              <a:rPr kumimoji="1" lang="ja-JP" altLang="en-US" spc="-300" dirty="0"/>
              <a:t>．</a:t>
            </a:r>
            <a:r>
              <a:rPr kumimoji="1" lang="ja-JP" altLang="en-US" sz="2900" spc="-150" dirty="0"/>
              <a:t>カーボンニュートラルを実現するために導入したいサービス</a:t>
            </a:r>
            <a:r>
              <a:rPr lang="ja-JP" altLang="en-US" sz="2900" spc="-150" dirty="0"/>
              <a:t>＜従業員規模別＞</a:t>
            </a:r>
            <a:endParaRPr kumimoji="1" lang="ja-JP" altLang="en-US" sz="2900" spc="-150"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187180"/>
            <a:ext cx="11513276" cy="224182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オブジェクト 6">
            <a:extLst>
              <a:ext uri="{FF2B5EF4-FFF2-40B4-BE49-F238E27FC236}">
                <a16:creationId xmlns:a16="http://schemas.microsoft.com/office/drawing/2014/main" id="{F36E14CE-5080-4A5D-A870-0F321C9553AC}"/>
              </a:ext>
            </a:extLst>
          </p:cNvPr>
          <p:cNvGraphicFramePr>
            <a:graphicFrameLocks noChangeAspect="1"/>
          </p:cNvGraphicFramePr>
          <p:nvPr>
            <p:extLst>
              <p:ext uri="{D42A27DB-BD31-4B8C-83A1-F6EECF244321}">
                <p14:modId xmlns:p14="http://schemas.microsoft.com/office/powerpoint/2010/main" val="153727492"/>
              </p:ext>
            </p:extLst>
          </p:nvPr>
        </p:nvGraphicFramePr>
        <p:xfrm>
          <a:off x="344360" y="3847120"/>
          <a:ext cx="11513175" cy="1758860"/>
        </p:xfrm>
        <a:graphic>
          <a:graphicData uri="http://schemas.openxmlformats.org/presentationml/2006/ole">
            <mc:AlternateContent xmlns:mc="http://schemas.openxmlformats.org/markup-compatibility/2006">
              <mc:Choice xmlns:v="urn:schemas-microsoft-com:vml" Requires="v">
                <p:oleObj spid="_x0000_s14382" name="Worksheet" r:id="rId3" imgW="12511969" imgH="1905174" progId="Excel.Sheet.12">
                  <p:embed/>
                </p:oleObj>
              </mc:Choice>
              <mc:Fallback>
                <p:oleObj name="Worksheet" r:id="rId3" imgW="12511969" imgH="1905174" progId="Excel.Sheet.12">
                  <p:embed/>
                  <p:pic>
                    <p:nvPicPr>
                      <p:cNvPr id="7" name="オブジェクト 6">
                        <a:extLst>
                          <a:ext uri="{FF2B5EF4-FFF2-40B4-BE49-F238E27FC236}">
                            <a16:creationId xmlns:a16="http://schemas.microsoft.com/office/drawing/2014/main" id="{F36E14CE-5080-4A5D-A870-0F321C9553AC}"/>
                          </a:ext>
                        </a:extLst>
                      </p:cNvPr>
                      <p:cNvPicPr/>
                      <p:nvPr/>
                    </p:nvPicPr>
                    <p:blipFill>
                      <a:blip r:embed="rId4"/>
                      <a:stretch>
                        <a:fillRect/>
                      </a:stretch>
                    </p:blipFill>
                    <p:spPr>
                      <a:xfrm>
                        <a:off x="344360" y="3847120"/>
                        <a:ext cx="11513175" cy="1758860"/>
                      </a:xfrm>
                      <a:prstGeom prst="rect">
                        <a:avLst/>
                      </a:prstGeom>
                      <a:solidFill>
                        <a:schemeClr val="bg1"/>
                      </a:solidFill>
                    </p:spPr>
                  </p:pic>
                </p:oleObj>
              </mc:Fallback>
            </mc:AlternateContent>
          </a:graphicData>
        </a:graphic>
      </p:graphicFrame>
      <p:sp>
        <p:nvSpPr>
          <p:cNvPr id="8" name="テキスト ボックス 7">
            <a:extLst>
              <a:ext uri="{FF2B5EF4-FFF2-40B4-BE49-F238E27FC236}">
                <a16:creationId xmlns:a16="http://schemas.microsoft.com/office/drawing/2014/main" id="{6A1D9E59-5AB6-4460-B602-3532014047BF}"/>
              </a:ext>
            </a:extLst>
          </p:cNvPr>
          <p:cNvSpPr txBox="1"/>
          <p:nvPr/>
        </p:nvSpPr>
        <p:spPr>
          <a:xfrm>
            <a:off x="343993" y="1326132"/>
            <a:ext cx="11513542" cy="1695336"/>
          </a:xfrm>
          <a:prstGeom prst="rect">
            <a:avLst/>
          </a:prstGeom>
          <a:noFill/>
        </p:spPr>
        <p:txBody>
          <a:bodyPr wrap="square" rtlCol="0" anchor="t">
            <a:spAutoFit/>
          </a:bodyPr>
          <a:lstStyle/>
          <a:p>
            <a:pPr lvl="0">
              <a:lnSpc>
                <a:spcPts val="2500"/>
              </a:lnSpc>
              <a:defRPr/>
            </a:pPr>
            <a:r>
              <a:rPr lang="ja-JP" altLang="en-US" sz="2000" dirty="0"/>
              <a:t>・従業員規模が小さい企業で「ペーパレス化を実現するサービス」の導入を希望するところが多い。</a:t>
            </a:r>
            <a:endParaRPr lang="en-US" altLang="ja-JP" sz="2000" dirty="0"/>
          </a:p>
          <a:p>
            <a:pPr lvl="0">
              <a:lnSpc>
                <a:spcPts val="2500"/>
              </a:lnSpc>
              <a:defRPr/>
            </a:pP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・従業員規模が大きい企業で「エネルギー、</a:t>
            </a:r>
            <a:r>
              <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rPr>
              <a:t>CO2</a:t>
            </a: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排出量の把握が簡単にできるサービス」の導入</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a:t>
            </a: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を希望するところが多い。</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・従業員</a:t>
            </a:r>
            <a:r>
              <a:rPr lang="en-US" altLang="ja-JP" sz="2000" dirty="0">
                <a:latin typeface="Century Gothic" panose="020F0302020204030204"/>
                <a:ea typeface="メイリオ" panose="020B0604030504040204" pitchFamily="50" charset="-128"/>
              </a:rPr>
              <a:t>201</a:t>
            </a:r>
            <a:r>
              <a:rPr lang="ja-JP" altLang="en-US" sz="2000" dirty="0">
                <a:latin typeface="Century Gothic" panose="020F0302020204030204"/>
                <a:ea typeface="メイリオ" panose="020B0604030504040204" pitchFamily="50" charset="-128"/>
              </a:rPr>
              <a:t>名以上の企業</a:t>
            </a:r>
            <a:r>
              <a:rPr lang="ja-JP" altLang="en-US" sz="2000" dirty="0"/>
              <a:t>で「エネルギー、</a:t>
            </a:r>
            <a:r>
              <a:rPr lang="en-US" altLang="ja-JP" sz="2000" dirty="0"/>
              <a:t>CO2</a:t>
            </a:r>
            <a:r>
              <a:rPr lang="ja-JP" altLang="en-US" sz="2000" dirty="0"/>
              <a:t>排出量の把握が簡単にできるサービス」に続いて、</a:t>
            </a:r>
            <a:endParaRPr lang="en-US" altLang="ja-JP" sz="2000" dirty="0"/>
          </a:p>
          <a:p>
            <a:pPr lvl="0">
              <a:lnSpc>
                <a:spcPts val="2500"/>
              </a:lnSpc>
              <a:defRPr/>
            </a:pPr>
            <a:r>
              <a:rPr kumimoji="1" lang="ja-JP" altLang="en-US" sz="2000" b="0" i="0" u="none" strike="noStrike" kern="1200" cap="none" spc="0" normalizeH="0" baseline="0" noProof="0" dirty="0">
                <a:ln>
                  <a:noFill/>
                </a:ln>
                <a:effectLst/>
                <a:uLnTx/>
                <a:uFillTx/>
                <a:latin typeface="Century Gothic" panose="020F0302020204030204"/>
                <a:ea typeface="メイリオ" panose="020B0604030504040204" pitchFamily="50" charset="-128"/>
              </a:rPr>
              <a:t>　「エネルギー効率、省エネ性能が高い設備の導入」を希望するところが多い。</a:t>
            </a:r>
            <a:endParaRPr kumimoji="1" lang="en-US" altLang="ja-JP" sz="2000" b="0" i="0" u="none" strike="noStrike" kern="1200" cap="none" spc="0" normalizeH="0" baseline="0" noProof="0" dirty="0">
              <a:ln>
                <a:noFill/>
              </a:ln>
              <a:effectLst/>
              <a:uLnTx/>
              <a:uFillTx/>
              <a:latin typeface="Century Gothic" panose="020F0302020204030204"/>
              <a:ea typeface="メイリオ" panose="020B0604030504040204" pitchFamily="50" charset="-128"/>
            </a:endParaRPr>
          </a:p>
        </p:txBody>
      </p:sp>
      <p:sp>
        <p:nvSpPr>
          <p:cNvPr id="9" name="タイトル 1">
            <a:extLst>
              <a:ext uri="{FF2B5EF4-FFF2-40B4-BE49-F238E27FC236}">
                <a16:creationId xmlns:a16="http://schemas.microsoft.com/office/drawing/2014/main" id="{F064DDD6-7F1C-4023-9FD1-0D7CFF8EC732}"/>
              </a:ext>
            </a:extLst>
          </p:cNvPr>
          <p:cNvSpPr txBox="1">
            <a:spLocks/>
          </p:cNvSpPr>
          <p:nvPr/>
        </p:nvSpPr>
        <p:spPr>
          <a:xfrm>
            <a:off x="10351363" y="61351"/>
            <a:ext cx="1793289"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従業員数</a:t>
            </a:r>
            <a:r>
              <a:rPr lang="en-US" altLang="ja-JP" sz="1600" u="sng" dirty="0"/>
              <a:t>×</a:t>
            </a:r>
            <a:r>
              <a:rPr lang="ja-JP" altLang="en-US" sz="1600" u="sng" dirty="0"/>
              <a:t>設問７</a:t>
            </a:r>
          </a:p>
        </p:txBody>
      </p:sp>
    </p:spTree>
    <p:extLst>
      <p:ext uri="{BB962C8B-B14F-4D97-AF65-F5344CB8AC3E}">
        <p14:creationId xmlns:p14="http://schemas.microsoft.com/office/powerpoint/2010/main" val="228058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731" y="176658"/>
            <a:ext cx="11756655" cy="743110"/>
          </a:xfrm>
        </p:spPr>
        <p:txBody>
          <a:bodyPr>
            <a:normAutofit/>
          </a:bodyPr>
          <a:lstStyle/>
          <a:p>
            <a:r>
              <a:rPr kumimoji="1" lang="ja-JP" altLang="en-US" spc="-300" dirty="0"/>
              <a:t>８．活用する情報・政策</a:t>
            </a:r>
            <a:r>
              <a:rPr lang="ja-JP" altLang="en-US" spc="-150" dirty="0"/>
              <a:t>＜業種別＞</a:t>
            </a:r>
            <a:endParaRPr kumimoji="1" lang="ja-JP" altLang="en-US" spc="-150"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091955"/>
            <a:ext cx="11513276" cy="1708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オブジェクト 4">
            <a:extLst>
              <a:ext uri="{FF2B5EF4-FFF2-40B4-BE49-F238E27FC236}">
                <a16:creationId xmlns:a16="http://schemas.microsoft.com/office/drawing/2014/main" id="{5BBB3BC9-D9A4-4DC3-A8EA-6ACE7EE0D908}"/>
              </a:ext>
            </a:extLst>
          </p:cNvPr>
          <p:cNvGraphicFramePr>
            <a:graphicFrameLocks noChangeAspect="1"/>
          </p:cNvGraphicFramePr>
          <p:nvPr>
            <p:extLst>
              <p:ext uri="{D42A27DB-BD31-4B8C-83A1-F6EECF244321}">
                <p14:modId xmlns:p14="http://schemas.microsoft.com/office/powerpoint/2010/main" val="3958736010"/>
              </p:ext>
            </p:extLst>
          </p:nvPr>
        </p:nvGraphicFramePr>
        <p:xfrm>
          <a:off x="334731" y="3023506"/>
          <a:ext cx="11470566" cy="3075455"/>
        </p:xfrm>
        <a:graphic>
          <a:graphicData uri="http://schemas.openxmlformats.org/presentationml/2006/ole">
            <mc:AlternateContent xmlns:mc="http://schemas.openxmlformats.org/markup-compatibility/2006">
              <mc:Choice xmlns:v="urn:schemas-microsoft-com:vml" Requires="v">
                <p:oleObj spid="_x0000_s15409" name="Worksheet" r:id="rId3" imgW="9266062" imgH="2484231" progId="Excel.Sheet.12">
                  <p:embed/>
                </p:oleObj>
              </mc:Choice>
              <mc:Fallback>
                <p:oleObj name="Worksheet" r:id="rId3" imgW="9266062" imgH="2484231" progId="Excel.Sheet.12">
                  <p:embed/>
                  <p:pic>
                    <p:nvPicPr>
                      <p:cNvPr id="0" name=""/>
                      <p:cNvPicPr/>
                      <p:nvPr/>
                    </p:nvPicPr>
                    <p:blipFill>
                      <a:blip r:embed="rId4"/>
                      <a:stretch>
                        <a:fillRect/>
                      </a:stretch>
                    </p:blipFill>
                    <p:spPr>
                      <a:xfrm>
                        <a:off x="334731" y="3023506"/>
                        <a:ext cx="11470566" cy="3075455"/>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0982743-6237-4E7E-9B9F-A887F7498E27}"/>
              </a:ext>
            </a:extLst>
          </p:cNvPr>
          <p:cNvSpPr txBox="1"/>
          <p:nvPr/>
        </p:nvSpPr>
        <p:spPr>
          <a:xfrm>
            <a:off x="291755" y="6073638"/>
            <a:ext cx="11513542" cy="722634"/>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ja-JP" u="sng" dirty="0">
                <a:latin typeface="Century Gothic" panose="020F0302020204030204"/>
                <a:ea typeface="メイリオ" panose="020B0604030504040204" pitchFamily="50" charset="-128"/>
              </a:rPr>
              <a:t>【</a:t>
            </a:r>
            <a:r>
              <a:rPr lang="ja-JP" altLang="en-US" u="sng" dirty="0">
                <a:latin typeface="Century Gothic" panose="020F0302020204030204"/>
                <a:ea typeface="メイリオ" panose="020B0604030504040204" pitchFamily="50" charset="-128"/>
              </a:rPr>
              <a:t>その他</a:t>
            </a:r>
            <a:r>
              <a:rPr lang="en-US" altLang="ja-JP" u="sng" dirty="0">
                <a:latin typeface="Century Gothic" panose="020F0302020204030204"/>
                <a:ea typeface="メイリオ" panose="020B0604030504040204" pitchFamily="50" charset="-128"/>
              </a:rPr>
              <a:t>】</a:t>
            </a:r>
            <a:r>
              <a:rPr lang="ja-JP" altLang="en-US" u="sng" dirty="0">
                <a:latin typeface="Century Gothic" panose="020F0302020204030204"/>
                <a:ea typeface="メイリオ" panose="020B0604030504040204" pitchFamily="50" charset="-128"/>
              </a:rPr>
              <a:t>の回答</a:t>
            </a:r>
            <a:endParaRPr lang="en-US" altLang="ja-JP" u="sng"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latin typeface="Century Gothic" panose="020F0302020204030204"/>
                <a:ea typeface="メイリオ" panose="020B0604030504040204" pitchFamily="50" charset="-128"/>
              </a:rPr>
              <a:t>　・廃棄物運搬車両の電動化技術の動向（サービス業／</a:t>
            </a:r>
            <a:r>
              <a:rPr lang="en-US" altLang="ja-JP" dirty="0">
                <a:latin typeface="Century Gothic" panose="020F0302020204030204"/>
                <a:ea typeface="メイリオ" panose="020B0604030504040204" pitchFamily="50" charset="-128"/>
              </a:rPr>
              <a:t>101</a:t>
            </a:r>
            <a:r>
              <a:rPr lang="ja-JP" altLang="en-US" dirty="0">
                <a:latin typeface="Century Gothic" panose="020F0302020204030204"/>
                <a:ea typeface="メイリオ" panose="020B0604030504040204" pitchFamily="50" charset="-128"/>
              </a:rPr>
              <a:t>～</a:t>
            </a:r>
            <a:r>
              <a:rPr lang="en-US" altLang="ja-JP" dirty="0">
                <a:latin typeface="Century Gothic" panose="020F0302020204030204"/>
                <a:ea typeface="メイリオ" panose="020B0604030504040204" pitchFamily="50" charset="-128"/>
              </a:rPr>
              <a:t>200</a:t>
            </a:r>
            <a:r>
              <a:rPr lang="ja-JP" altLang="en-US" dirty="0">
                <a:latin typeface="Century Gothic" panose="020F0302020204030204"/>
                <a:ea typeface="メイリオ" panose="020B0604030504040204" pitchFamily="50" charset="-128"/>
              </a:rPr>
              <a:t>名）</a:t>
            </a:r>
            <a:endParaRPr lang="en-US" altLang="ja-JP" dirty="0">
              <a:latin typeface="Century Gothic" panose="020F0302020204030204"/>
              <a:ea typeface="メイリオ" panose="020B0604030504040204" pitchFamily="50" charset="-128"/>
            </a:endParaRPr>
          </a:p>
        </p:txBody>
      </p:sp>
      <p:sp>
        <p:nvSpPr>
          <p:cNvPr id="9" name="テキスト ボックス 8">
            <a:extLst>
              <a:ext uri="{FF2B5EF4-FFF2-40B4-BE49-F238E27FC236}">
                <a16:creationId xmlns:a16="http://schemas.microsoft.com/office/drawing/2014/main" id="{F496033C-1B45-41D4-AD16-B39514F70930}"/>
              </a:ext>
            </a:extLst>
          </p:cNvPr>
          <p:cNvSpPr txBox="1"/>
          <p:nvPr/>
        </p:nvSpPr>
        <p:spPr>
          <a:xfrm>
            <a:off x="343993" y="1105518"/>
            <a:ext cx="11513542" cy="1695336"/>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u="sng" dirty="0">
                <a:latin typeface="Century Gothic" panose="020F0302020204030204"/>
                <a:ea typeface="メイリオ" panose="020B0604030504040204" pitchFamily="50" charset="-128"/>
              </a:rPr>
              <a:t>○全体では</a:t>
            </a:r>
            <a:r>
              <a:rPr lang="ja-JP" altLang="en-US" sz="2000" b="1" u="sng" dirty="0">
                <a:latin typeface="Century Gothic" panose="020F0302020204030204"/>
                <a:ea typeface="メイリオ" panose="020B0604030504040204" pitchFamily="50" charset="-128"/>
              </a:rPr>
              <a:t>「他社取り組み事例」「最新情報」「補助金情報」</a:t>
            </a:r>
            <a:r>
              <a:rPr lang="ja-JP" altLang="en-US" sz="2000" u="sng" dirty="0">
                <a:latin typeface="Century Gothic" panose="020F0302020204030204"/>
                <a:ea typeface="メイリオ" panose="020B0604030504040204" pitchFamily="50" charset="-128"/>
              </a:rPr>
              <a:t>の順で活用する情報</a:t>
            </a:r>
            <a:endParaRPr lang="en-US" altLang="ja-JP" sz="2000" u="sng"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・全業種にわたり「他社取り組み事例」を情報として活用している、または活用したいと考えて</a:t>
            </a:r>
            <a:r>
              <a:rPr lang="ja-JP" altLang="en-US" sz="2000" dirty="0" err="1">
                <a:latin typeface="Century Gothic" panose="020F0302020204030204"/>
                <a:ea typeface="メイリオ" panose="020B0604030504040204" pitchFamily="50" charset="-128"/>
              </a:rPr>
              <a:t>い</a:t>
            </a:r>
            <a:endParaRPr lang="en-US" altLang="ja-JP" sz="2000"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a:t>
            </a:r>
            <a:r>
              <a:rPr lang="ja-JP" altLang="en-US" sz="2000" dirty="0" err="1">
                <a:latin typeface="Century Gothic" panose="020F0302020204030204"/>
                <a:ea typeface="メイリオ" panose="020B0604030504040204" pitchFamily="50" charset="-128"/>
              </a:rPr>
              <a:t>る</a:t>
            </a:r>
            <a:r>
              <a:rPr lang="ja-JP" altLang="en-US" sz="2000" dirty="0">
                <a:latin typeface="Century Gothic" panose="020F0302020204030204"/>
                <a:ea typeface="メイリオ" panose="020B0604030504040204" pitchFamily="50" charset="-128"/>
              </a:rPr>
              <a:t>企業が多い。</a:t>
            </a:r>
            <a:endParaRPr lang="en-US" altLang="ja-JP" sz="2000"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・製造業では、「セミナー」を情報や企業の政策として活用している、または活用したいと考えて</a:t>
            </a:r>
            <a:endParaRPr lang="en-US" altLang="ja-JP" sz="2000"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いる企業の割合が大きい。</a:t>
            </a:r>
            <a:r>
              <a:rPr lang="en-US" altLang="ja-JP" sz="2000" dirty="0">
                <a:latin typeface="Century Gothic" panose="020F0302020204030204"/>
                <a:ea typeface="メイリオ" panose="020B0604030504040204" pitchFamily="50" charset="-128"/>
              </a:rPr>
              <a:t>※</a:t>
            </a:r>
            <a:r>
              <a:rPr lang="ja-JP" altLang="en-US" sz="2000" dirty="0">
                <a:latin typeface="Century Gothic" panose="020F0302020204030204"/>
                <a:ea typeface="メイリオ" panose="020B0604030504040204" pitchFamily="50" charset="-128"/>
              </a:rPr>
              <a:t>「セミナー」と回答した全体の</a:t>
            </a:r>
            <a:r>
              <a:rPr lang="en-US" altLang="ja-JP" sz="2000" dirty="0">
                <a:latin typeface="Century Gothic" panose="020F0302020204030204"/>
                <a:ea typeface="メイリオ" panose="020B0604030504040204" pitchFamily="50" charset="-128"/>
              </a:rPr>
              <a:t>46</a:t>
            </a:r>
            <a:r>
              <a:rPr lang="ja-JP" altLang="en-US" sz="2000" dirty="0">
                <a:latin typeface="Century Gothic" panose="020F0302020204030204"/>
                <a:ea typeface="メイリオ" panose="020B0604030504040204" pitchFamily="50" charset="-128"/>
              </a:rPr>
              <a:t>％が製造業。</a:t>
            </a:r>
            <a:endParaRPr lang="en-US" altLang="ja-JP" sz="2000" dirty="0">
              <a:latin typeface="Century Gothic" panose="020F0302020204030204"/>
              <a:ea typeface="メイリオ" panose="020B0604030504040204" pitchFamily="50" charset="-128"/>
            </a:endParaRPr>
          </a:p>
        </p:txBody>
      </p:sp>
      <p:sp>
        <p:nvSpPr>
          <p:cNvPr id="10" name="タイトル 1">
            <a:extLst>
              <a:ext uri="{FF2B5EF4-FFF2-40B4-BE49-F238E27FC236}">
                <a16:creationId xmlns:a16="http://schemas.microsoft.com/office/drawing/2014/main" id="{8B8C371B-44D4-44A2-B764-D4A9E343ABDC}"/>
              </a:ext>
            </a:extLst>
          </p:cNvPr>
          <p:cNvSpPr txBox="1">
            <a:spLocks/>
          </p:cNvSpPr>
          <p:nvPr/>
        </p:nvSpPr>
        <p:spPr>
          <a:xfrm>
            <a:off x="10617693" y="61351"/>
            <a:ext cx="1526959"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設問８</a:t>
            </a:r>
          </a:p>
        </p:txBody>
      </p:sp>
    </p:spTree>
    <p:extLst>
      <p:ext uri="{BB962C8B-B14F-4D97-AF65-F5344CB8AC3E}">
        <p14:creationId xmlns:p14="http://schemas.microsoft.com/office/powerpoint/2010/main" val="1353997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334731" y="1187179"/>
            <a:ext cx="11392671" cy="246154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AFF712FB-8A7A-4071-9545-B7CBF6E3D4E3}"/>
              </a:ext>
            </a:extLst>
          </p:cNvPr>
          <p:cNvSpPr txBox="1">
            <a:spLocks/>
          </p:cNvSpPr>
          <p:nvPr/>
        </p:nvSpPr>
        <p:spPr>
          <a:xfrm>
            <a:off x="337462" y="229108"/>
            <a:ext cx="11756655" cy="743110"/>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pc="-300" dirty="0"/>
              <a:t>８．活用する情報・政策</a:t>
            </a:r>
            <a:r>
              <a:rPr lang="ja-JP" altLang="en-US" spc="-150" dirty="0"/>
              <a:t>＜従業員規模別＞</a:t>
            </a:r>
          </a:p>
        </p:txBody>
      </p:sp>
      <p:graphicFrame>
        <p:nvGraphicFramePr>
          <p:cNvPr id="5" name="オブジェクト 4">
            <a:extLst>
              <a:ext uri="{FF2B5EF4-FFF2-40B4-BE49-F238E27FC236}">
                <a16:creationId xmlns:a16="http://schemas.microsoft.com/office/drawing/2014/main" id="{C07EC3AB-B17E-45DB-AD93-E96FB4AD7479}"/>
              </a:ext>
            </a:extLst>
          </p:cNvPr>
          <p:cNvGraphicFramePr>
            <a:graphicFrameLocks noChangeAspect="1"/>
          </p:cNvGraphicFramePr>
          <p:nvPr>
            <p:extLst>
              <p:ext uri="{D42A27DB-BD31-4B8C-83A1-F6EECF244321}">
                <p14:modId xmlns:p14="http://schemas.microsoft.com/office/powerpoint/2010/main" val="3939765089"/>
              </p:ext>
            </p:extLst>
          </p:nvPr>
        </p:nvGraphicFramePr>
        <p:xfrm>
          <a:off x="334731" y="3975311"/>
          <a:ext cx="11513276" cy="2140123"/>
        </p:xfrm>
        <a:graphic>
          <a:graphicData uri="http://schemas.openxmlformats.org/presentationml/2006/ole">
            <mc:AlternateContent xmlns:mc="http://schemas.openxmlformats.org/markup-compatibility/2006">
              <mc:Choice xmlns:v="urn:schemas-microsoft-com:vml" Requires="v">
                <p:oleObj spid="_x0000_s16430" name="Worksheet" r:id="rId3" imgW="9266062" imgH="1722246" progId="Excel.Sheet.12">
                  <p:embed/>
                </p:oleObj>
              </mc:Choice>
              <mc:Fallback>
                <p:oleObj name="Worksheet" r:id="rId3" imgW="9266062" imgH="1722246" progId="Excel.Sheet.12">
                  <p:embed/>
                  <p:pic>
                    <p:nvPicPr>
                      <p:cNvPr id="0" name=""/>
                      <p:cNvPicPr/>
                      <p:nvPr/>
                    </p:nvPicPr>
                    <p:blipFill>
                      <a:blip r:embed="rId4"/>
                      <a:stretch>
                        <a:fillRect/>
                      </a:stretch>
                    </p:blipFill>
                    <p:spPr>
                      <a:xfrm>
                        <a:off x="334731" y="3975311"/>
                        <a:ext cx="11513276" cy="2140123"/>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3473CE88-20DB-4583-B805-F843AB1BA707}"/>
              </a:ext>
            </a:extLst>
          </p:cNvPr>
          <p:cNvSpPr txBox="1"/>
          <p:nvPr/>
        </p:nvSpPr>
        <p:spPr>
          <a:xfrm>
            <a:off x="343993" y="1213136"/>
            <a:ext cx="11513542" cy="2012730"/>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dirty="0">
                <a:latin typeface="Century Gothic" panose="020F0302020204030204"/>
                <a:ea typeface="メイリオ" panose="020B0604030504040204" pitchFamily="50" charset="-128"/>
              </a:rPr>
              <a:t>・全般的に「カーボンニュートラル最新情報」を活用している、または活用したいと考えている。</a:t>
            </a:r>
            <a:endParaRPr lang="en-US" altLang="ja-JP" sz="2000"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dirty="0">
                <a:latin typeface="Century Gothic" panose="020F0302020204030204"/>
                <a:ea typeface="メイリオ" panose="020B0604030504040204" pitchFamily="50" charset="-128"/>
              </a:rPr>
              <a:t>・従業員</a:t>
            </a:r>
            <a:r>
              <a:rPr lang="en-US" altLang="ja-JP" sz="2000" dirty="0">
                <a:latin typeface="Century Gothic" panose="020F0302020204030204"/>
                <a:ea typeface="メイリオ" panose="020B0604030504040204" pitchFamily="50" charset="-128"/>
              </a:rPr>
              <a:t>11</a:t>
            </a:r>
            <a:r>
              <a:rPr lang="ja-JP" altLang="en-US" sz="2000" dirty="0">
                <a:latin typeface="Century Gothic" panose="020F0302020204030204"/>
                <a:ea typeface="メイリオ" panose="020B0604030504040204" pitchFamily="50" charset="-128"/>
              </a:rPr>
              <a:t>～</a:t>
            </a:r>
            <a:r>
              <a:rPr lang="en-US" altLang="ja-JP" sz="2000" dirty="0">
                <a:latin typeface="Century Gothic" panose="020F0302020204030204"/>
                <a:ea typeface="メイリオ" panose="020B0604030504040204" pitchFamily="50" charset="-128"/>
              </a:rPr>
              <a:t>50</a:t>
            </a:r>
            <a:r>
              <a:rPr lang="ja-JP" altLang="en-US" sz="2000" dirty="0">
                <a:latin typeface="Century Gothic" panose="020F0302020204030204"/>
                <a:ea typeface="メイリオ" panose="020B0604030504040204" pitchFamily="50" charset="-128"/>
              </a:rPr>
              <a:t>名および従業員</a:t>
            </a:r>
            <a:r>
              <a:rPr lang="en-US" altLang="ja-JP" sz="2000" dirty="0">
                <a:latin typeface="Century Gothic" panose="020F0302020204030204"/>
                <a:ea typeface="メイリオ" panose="020B0604030504040204" pitchFamily="50" charset="-128"/>
              </a:rPr>
              <a:t>51</a:t>
            </a:r>
            <a:r>
              <a:rPr lang="ja-JP" altLang="en-US" sz="2000" dirty="0">
                <a:latin typeface="Century Gothic" panose="020F0302020204030204"/>
                <a:ea typeface="メイリオ" panose="020B0604030504040204" pitchFamily="50" charset="-128"/>
              </a:rPr>
              <a:t>～</a:t>
            </a:r>
            <a:r>
              <a:rPr lang="en-US" altLang="ja-JP" sz="2000" dirty="0">
                <a:latin typeface="Century Gothic" panose="020F0302020204030204"/>
                <a:ea typeface="メイリオ" panose="020B0604030504040204" pitchFamily="50" charset="-128"/>
              </a:rPr>
              <a:t>100</a:t>
            </a:r>
            <a:r>
              <a:rPr lang="ja-JP" altLang="en-US" sz="2000" dirty="0">
                <a:latin typeface="Century Gothic" panose="020F0302020204030204"/>
                <a:ea typeface="メイリオ" panose="020B0604030504040204" pitchFamily="50" charset="-128"/>
              </a:rPr>
              <a:t>名の企業で「補助金情報」を活用している、または活用し　</a:t>
            </a:r>
            <a:endParaRPr lang="en-US" altLang="ja-JP" sz="2000"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a:t>
            </a:r>
            <a:r>
              <a:rPr lang="ja-JP" altLang="en-US" sz="2000" dirty="0" err="1">
                <a:latin typeface="Century Gothic" panose="020F0302020204030204"/>
                <a:ea typeface="メイリオ" panose="020B0604030504040204" pitchFamily="50" charset="-128"/>
              </a:rPr>
              <a:t>た</a:t>
            </a:r>
            <a:r>
              <a:rPr lang="ja-JP" altLang="en-US" sz="2000" dirty="0">
                <a:latin typeface="Century Gothic" panose="020F0302020204030204"/>
                <a:ea typeface="メイリオ" panose="020B0604030504040204" pitchFamily="50" charset="-128"/>
              </a:rPr>
              <a:t>いと考えている。</a:t>
            </a:r>
            <a:endParaRPr lang="en-US" altLang="ja-JP" sz="2000"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・従業員</a:t>
            </a:r>
            <a:r>
              <a:rPr lang="en-US" altLang="ja-JP" sz="2000" dirty="0">
                <a:latin typeface="Century Gothic" panose="020F0302020204030204"/>
                <a:ea typeface="メイリオ" panose="020B0604030504040204" pitchFamily="50" charset="-128"/>
              </a:rPr>
              <a:t>201</a:t>
            </a:r>
            <a:r>
              <a:rPr lang="ja-JP" altLang="en-US" sz="2000" dirty="0">
                <a:latin typeface="Century Gothic" panose="020F0302020204030204"/>
                <a:ea typeface="メイリオ" panose="020B0604030504040204" pitchFamily="50" charset="-128"/>
              </a:rPr>
              <a:t>名以上の企業で「セミナー」を活用している、または活用したいと考えている。</a:t>
            </a:r>
            <a:endParaRPr lang="en-US" altLang="ja-JP" sz="2000" dirty="0">
              <a:latin typeface="Century Gothic" panose="020F0302020204030204"/>
              <a:ea typeface="メイリオ" panose="020B0604030504040204" pitchFamily="50" charset="-128"/>
            </a:endParaRPr>
          </a:p>
          <a:p>
            <a:pPr lvl="0">
              <a:lnSpc>
                <a:spcPts val="2500"/>
              </a:lnSpc>
              <a:defRPr/>
            </a:pPr>
            <a:endParaRPr lang="en-US" altLang="ja-JP" sz="2000" dirty="0">
              <a:latin typeface="Century Gothic" panose="020F0302020204030204"/>
              <a:ea typeface="メイリオ" panose="020B0604030504040204" pitchFamily="50" charset="-128"/>
            </a:endParaRPr>
          </a:p>
          <a:p>
            <a:pPr lvl="0">
              <a:lnSpc>
                <a:spcPts val="2500"/>
              </a:lnSpc>
              <a:defRPr/>
            </a:pPr>
            <a:r>
              <a:rPr lang="ja-JP" altLang="en-US" sz="2000" dirty="0">
                <a:latin typeface="Century Gothic" panose="020F0302020204030204"/>
                <a:ea typeface="メイリオ" panose="020B0604030504040204" pitchFamily="50" charset="-128"/>
              </a:rPr>
              <a:t>　</a:t>
            </a:r>
            <a:r>
              <a:rPr lang="en-US" altLang="ja-JP" sz="2000" dirty="0"/>
              <a:t>※</a:t>
            </a:r>
            <a:r>
              <a:rPr lang="ja-JP" altLang="en-US" sz="2000" dirty="0"/>
              <a:t>「セミナー」と回答した全体の</a:t>
            </a:r>
            <a:r>
              <a:rPr lang="en-US" altLang="ja-JP" sz="2000" dirty="0"/>
              <a:t>40</a:t>
            </a:r>
            <a:r>
              <a:rPr lang="ja-JP" altLang="en-US" sz="2000" dirty="0"/>
              <a:t>％が</a:t>
            </a:r>
            <a:r>
              <a:rPr lang="en-US" altLang="ja-JP" sz="2000" dirty="0"/>
              <a:t>201</a:t>
            </a:r>
            <a:r>
              <a:rPr lang="ja-JP" altLang="en-US" sz="2000" dirty="0"/>
              <a:t>名以上の比較的従業員規模の大きい企業が回答。</a:t>
            </a:r>
            <a:endParaRPr lang="en-US" altLang="ja-JP" sz="2000" dirty="0"/>
          </a:p>
        </p:txBody>
      </p:sp>
      <p:sp>
        <p:nvSpPr>
          <p:cNvPr id="9" name="タイトル 1">
            <a:extLst>
              <a:ext uri="{FF2B5EF4-FFF2-40B4-BE49-F238E27FC236}">
                <a16:creationId xmlns:a16="http://schemas.microsoft.com/office/drawing/2014/main" id="{003250D1-501C-4B3E-9A3F-143CF5E4D1F4}"/>
              </a:ext>
            </a:extLst>
          </p:cNvPr>
          <p:cNvSpPr txBox="1">
            <a:spLocks/>
          </p:cNvSpPr>
          <p:nvPr/>
        </p:nvSpPr>
        <p:spPr>
          <a:xfrm>
            <a:off x="10333609" y="61351"/>
            <a:ext cx="1811044"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従業員数</a:t>
            </a:r>
            <a:r>
              <a:rPr lang="en-US" altLang="ja-JP" sz="1600" u="sng" dirty="0"/>
              <a:t>×</a:t>
            </a:r>
            <a:r>
              <a:rPr lang="ja-JP" altLang="en-US" sz="1600" u="sng" dirty="0"/>
              <a:t>設問８</a:t>
            </a:r>
          </a:p>
        </p:txBody>
      </p:sp>
    </p:spTree>
    <p:extLst>
      <p:ext uri="{BB962C8B-B14F-4D97-AF65-F5344CB8AC3E}">
        <p14:creationId xmlns:p14="http://schemas.microsoft.com/office/powerpoint/2010/main" val="45357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60732" y="217264"/>
            <a:ext cx="11295559" cy="743110"/>
          </a:xfrm>
        </p:spPr>
        <p:txBody>
          <a:bodyPr>
            <a:normAutofit/>
          </a:bodyPr>
          <a:lstStyle/>
          <a:p>
            <a:r>
              <a:rPr kumimoji="1" lang="ja-JP" altLang="en-US" dirty="0"/>
              <a:t>１．カーボンニュートラルの取り組み状況＜業種別＞</a:t>
            </a:r>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334465" y="1415783"/>
            <a:ext cx="11348094" cy="1761380"/>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b="1" dirty="0">
                <a:solidFill>
                  <a:srgbClr val="3A3838"/>
                </a:solidFill>
                <a:latin typeface="Century Gothic" panose="020F0302020204030204"/>
                <a:ea typeface="メイリオ" panose="020B0604030504040204" pitchFamily="50" charset="-128"/>
              </a:rPr>
              <a:t>○</a:t>
            </a:r>
            <a:r>
              <a:rPr lang="ja-JP" altLang="en-US" b="1" u="sng" dirty="0">
                <a:solidFill>
                  <a:srgbClr val="3A3838"/>
                </a:solidFill>
                <a:latin typeface="Century Gothic" panose="020F0302020204030204"/>
                <a:ea typeface="メイリオ" panose="020B0604030504040204" pitchFamily="50" charset="-128"/>
              </a:rPr>
              <a:t>「カーボンニュートラルに既に取り組んでいる」企業は全体で</a:t>
            </a:r>
            <a:r>
              <a:rPr lang="en-US" altLang="ja-JP" b="1" u="sng" dirty="0">
                <a:latin typeface="Century Gothic" panose="020F0302020204030204"/>
                <a:ea typeface="メイリオ" panose="020B0604030504040204" pitchFamily="50" charset="-128"/>
              </a:rPr>
              <a:t>59.4</a:t>
            </a:r>
            <a:r>
              <a:rPr lang="ja-JP" altLang="en-US" b="1" u="sng" dirty="0">
                <a:latin typeface="Century Gothic" panose="020F0302020204030204"/>
                <a:ea typeface="メイリオ" panose="020B0604030504040204" pitchFamily="50" charset="-128"/>
              </a:rPr>
              <a:t>％</a:t>
            </a:r>
            <a:endParaRPr lang="en-US" altLang="ja-JP" b="1" u="sng" dirty="0">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600"/>
              </a:spcBef>
              <a:spcAft>
                <a:spcPts val="0"/>
              </a:spcAft>
              <a:buClrTx/>
              <a:buSzTx/>
              <a:buFontTx/>
              <a:buNone/>
              <a:tabLst/>
              <a:defRPr/>
            </a:pPr>
            <a:r>
              <a:rPr lang="ja-JP" altLang="en-US" dirty="0">
                <a:solidFill>
                  <a:srgbClr val="3A3838"/>
                </a:solidFill>
                <a:latin typeface="Century Gothic" panose="020F0302020204030204"/>
                <a:ea typeface="メイリオ" panose="020B0604030504040204" pitchFamily="50" charset="-128"/>
              </a:rPr>
              <a:t>　・「既に取り組んでいる」との回答は、</a:t>
            </a: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情報・通信業</a:t>
            </a:r>
            <a:r>
              <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a:t>
            </a:r>
            <a:r>
              <a:rPr lang="en-US" altLang="ja-JP" dirty="0">
                <a:solidFill>
                  <a:srgbClr val="3A3838"/>
                </a:solidFill>
                <a:latin typeface="Century Gothic" panose="020F0302020204030204"/>
                <a:ea typeface="メイリオ" panose="020B0604030504040204" pitchFamily="50" charset="-128"/>
              </a:rPr>
              <a:t>66.7</a:t>
            </a:r>
            <a:r>
              <a:rPr lang="ja-JP" altLang="en-US" dirty="0">
                <a:solidFill>
                  <a:srgbClr val="3A3838"/>
                </a:solidFill>
                <a:latin typeface="Century Gothic" panose="020F0302020204030204"/>
                <a:ea typeface="メイリオ" panose="020B0604030504040204" pitchFamily="50" charset="-128"/>
              </a:rPr>
              <a:t>％</a:t>
            </a:r>
            <a:r>
              <a:rPr lang="en-US" altLang="ja-JP" dirty="0">
                <a:solidFill>
                  <a:srgbClr val="3A3838"/>
                </a:solidFill>
                <a:latin typeface="Century Gothic" panose="020F0302020204030204"/>
                <a:ea typeface="メイリオ" panose="020B0604030504040204" pitchFamily="50" charset="-128"/>
              </a:rPr>
              <a:t>)</a:t>
            </a:r>
            <a:r>
              <a:rPr lang="ja-JP" altLang="en-US" dirty="0" err="1">
                <a:solidFill>
                  <a:srgbClr val="3A3838"/>
                </a:solidFill>
                <a:latin typeface="Century Gothic" panose="020F0302020204030204"/>
                <a:ea typeface="メイリオ" panose="020B0604030504040204" pitchFamily="50" charset="-128"/>
              </a:rPr>
              <a:t>、</a:t>
            </a:r>
            <a:r>
              <a:rPr lang="ja-JP" altLang="en-US" dirty="0">
                <a:solidFill>
                  <a:srgbClr val="3A3838"/>
                </a:solidFill>
                <a:latin typeface="Century Gothic" panose="020F0302020204030204"/>
                <a:ea typeface="メイリオ" panose="020B0604030504040204" pitchFamily="50" charset="-128"/>
              </a:rPr>
              <a:t>製造業</a:t>
            </a:r>
            <a:r>
              <a:rPr lang="en-US" altLang="ja-JP" dirty="0">
                <a:solidFill>
                  <a:srgbClr val="3A3838"/>
                </a:solidFill>
                <a:latin typeface="Century Gothic" panose="020F0302020204030204"/>
                <a:ea typeface="メイリオ" panose="020B0604030504040204" pitchFamily="50" charset="-128"/>
              </a:rPr>
              <a:t>(65.7</a:t>
            </a:r>
            <a:r>
              <a:rPr lang="ja-JP" altLang="en-US" dirty="0">
                <a:solidFill>
                  <a:srgbClr val="3A3838"/>
                </a:solidFill>
                <a:latin typeface="Century Gothic" panose="020F0302020204030204"/>
                <a:ea typeface="メイリオ" panose="020B0604030504040204" pitchFamily="50" charset="-128"/>
              </a:rPr>
              <a:t>％</a:t>
            </a:r>
            <a:r>
              <a:rPr lang="en-US" altLang="ja-JP" dirty="0">
                <a:solidFill>
                  <a:srgbClr val="3A3838"/>
                </a:solidFill>
                <a:latin typeface="Century Gothic" panose="020F0302020204030204"/>
                <a:ea typeface="メイリオ" panose="020B0604030504040204" pitchFamily="50" charset="-128"/>
              </a:rPr>
              <a:t>)</a:t>
            </a:r>
            <a:r>
              <a:rPr lang="ja-JP" altLang="en-US" dirty="0" err="1">
                <a:solidFill>
                  <a:srgbClr val="3A3838"/>
                </a:solidFill>
                <a:latin typeface="Century Gothic" panose="020F0302020204030204"/>
                <a:ea typeface="メイリオ" panose="020B0604030504040204" pitchFamily="50" charset="-128"/>
              </a:rPr>
              <a:t>、</a:t>
            </a:r>
            <a:r>
              <a:rPr lang="ja-JP" altLang="en-US" dirty="0">
                <a:solidFill>
                  <a:srgbClr val="3A3838"/>
                </a:solidFill>
                <a:latin typeface="Century Gothic" panose="020F0302020204030204"/>
                <a:ea typeface="メイリオ" panose="020B0604030504040204" pitchFamily="50" charset="-128"/>
              </a:rPr>
              <a:t>建設業</a:t>
            </a:r>
            <a:r>
              <a:rPr lang="en-US" altLang="ja-JP" dirty="0">
                <a:solidFill>
                  <a:srgbClr val="3A3838"/>
                </a:solidFill>
                <a:latin typeface="Century Gothic" panose="020F0302020204030204"/>
                <a:ea typeface="メイリオ" panose="020B0604030504040204" pitchFamily="50" charset="-128"/>
              </a:rPr>
              <a:t>(63.6</a:t>
            </a:r>
            <a:r>
              <a:rPr lang="ja-JP" altLang="en-US" dirty="0">
                <a:solidFill>
                  <a:srgbClr val="3A3838"/>
                </a:solidFill>
                <a:latin typeface="Century Gothic" panose="020F0302020204030204"/>
                <a:ea typeface="メイリオ" panose="020B0604030504040204" pitchFamily="50" charset="-128"/>
              </a:rPr>
              <a:t>％</a:t>
            </a:r>
            <a:r>
              <a:rPr lang="en-US" altLang="ja-JP" dirty="0">
                <a:solidFill>
                  <a:srgbClr val="3A3838"/>
                </a:solidFill>
                <a:latin typeface="Century Gothic" panose="020F0302020204030204"/>
                <a:ea typeface="メイリオ" panose="020B0604030504040204" pitchFamily="50" charset="-128"/>
              </a:rPr>
              <a:t>)</a:t>
            </a:r>
            <a:r>
              <a:rPr lang="ja-JP" altLang="en-US" dirty="0" err="1">
                <a:solidFill>
                  <a:srgbClr val="3A3838"/>
                </a:solidFill>
                <a:latin typeface="Century Gothic" panose="020F0302020204030204"/>
                <a:ea typeface="メイリオ" panose="020B0604030504040204" pitchFamily="50" charset="-128"/>
              </a:rPr>
              <a:t>、</a:t>
            </a:r>
            <a:endParaRPr lang="en-US" altLang="ja-JP"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solidFill>
                  <a:srgbClr val="3A3838"/>
                </a:solidFill>
                <a:latin typeface="Century Gothic" panose="020F0302020204030204"/>
                <a:ea typeface="メイリオ" panose="020B0604030504040204" pitchFamily="50" charset="-128"/>
              </a:rPr>
              <a:t>　　運輸業</a:t>
            </a:r>
            <a:r>
              <a:rPr lang="en-US" altLang="ja-JP" dirty="0">
                <a:solidFill>
                  <a:srgbClr val="3A3838"/>
                </a:solidFill>
                <a:latin typeface="Century Gothic" panose="020F0302020204030204"/>
                <a:ea typeface="メイリオ" panose="020B0604030504040204" pitchFamily="50" charset="-128"/>
              </a:rPr>
              <a:t>(60.0</a:t>
            </a:r>
            <a:r>
              <a:rPr lang="ja-JP" altLang="en-US" dirty="0">
                <a:solidFill>
                  <a:srgbClr val="3A3838"/>
                </a:solidFill>
                <a:latin typeface="Century Gothic" panose="020F0302020204030204"/>
                <a:ea typeface="メイリオ" panose="020B0604030504040204" pitchFamily="50" charset="-128"/>
              </a:rPr>
              <a:t>％</a:t>
            </a:r>
            <a:r>
              <a:rPr lang="en-US" altLang="ja-JP" dirty="0">
                <a:solidFill>
                  <a:srgbClr val="3A3838"/>
                </a:solidFill>
                <a:latin typeface="Century Gothic" panose="020F0302020204030204"/>
                <a:ea typeface="メイリオ" panose="020B0604030504040204" pitchFamily="50" charset="-128"/>
              </a:rPr>
              <a:t>)</a:t>
            </a:r>
            <a:r>
              <a:rPr lang="ja-JP" altLang="en-US" dirty="0">
                <a:solidFill>
                  <a:srgbClr val="3A3838"/>
                </a:solidFill>
                <a:latin typeface="Century Gothic" panose="020F0302020204030204"/>
                <a:ea typeface="メイリオ" panose="020B0604030504040204" pitchFamily="50" charset="-128"/>
              </a:rPr>
              <a:t>で全体の平均を上回った。</a:t>
            </a:r>
            <a:endPar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　・不動産業、サービス業、金融・保険・士業などで、</a:t>
            </a:r>
            <a:r>
              <a:rPr kumimoji="1" lang="ja-JP" altLang="en-US" sz="180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「現時点では取り組む予定や必要はない」「現時点</a:t>
            </a:r>
            <a:endParaRPr kumimoji="1" lang="en-US" altLang="ja-JP" sz="180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solidFill>
                  <a:srgbClr val="3A3838"/>
                </a:solidFill>
                <a:latin typeface="Century Gothic" panose="020F0302020204030204"/>
                <a:ea typeface="メイリオ" panose="020B0604030504040204" pitchFamily="50" charset="-128"/>
              </a:rPr>
              <a:t>　　</a:t>
            </a:r>
            <a:r>
              <a:rPr kumimoji="1" lang="ja-JP" altLang="en-US" sz="180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では何とも言えない」という</a:t>
            </a: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回答があわせて</a:t>
            </a:r>
            <a:r>
              <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20</a:t>
            </a: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％を超える結果となった。</a:t>
            </a:r>
            <a:endPar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237071" y="1407162"/>
            <a:ext cx="11513276" cy="177000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858D8C57-DF92-43E7-AE11-63175BEC381B}"/>
              </a:ext>
            </a:extLst>
          </p:cNvPr>
          <p:cNvSpPr txBox="1">
            <a:spLocks/>
          </p:cNvSpPr>
          <p:nvPr/>
        </p:nvSpPr>
        <p:spPr>
          <a:xfrm>
            <a:off x="10641662" y="52475"/>
            <a:ext cx="1511870"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設問１</a:t>
            </a:r>
          </a:p>
        </p:txBody>
      </p:sp>
      <p:sp>
        <p:nvSpPr>
          <p:cNvPr id="8" name="テキスト ボックス 7">
            <a:extLst>
              <a:ext uri="{FF2B5EF4-FFF2-40B4-BE49-F238E27FC236}">
                <a16:creationId xmlns:a16="http://schemas.microsoft.com/office/drawing/2014/main" id="{117886D9-E871-4486-8E2B-0170D261ADF8}"/>
              </a:ext>
            </a:extLst>
          </p:cNvPr>
          <p:cNvSpPr txBox="1"/>
          <p:nvPr/>
        </p:nvSpPr>
        <p:spPr>
          <a:xfrm>
            <a:off x="195911" y="1037830"/>
            <a:ext cx="11513542" cy="369332"/>
          </a:xfrm>
          <a:prstGeom prst="rect">
            <a:avLst/>
          </a:prstGeom>
          <a:noFill/>
        </p:spPr>
        <p:txBody>
          <a:bodyPr wrap="square" rtlCol="0" anchor="t">
            <a:spAutoFit/>
          </a:bodyPr>
          <a:lstStyle/>
          <a:p>
            <a:r>
              <a:rPr lang="ja-JP" altLang="en-US" dirty="0">
                <a:solidFill>
                  <a:srgbClr val="3A3838"/>
                </a:solidFill>
              </a:rPr>
              <a:t>＜設問１＞カーボンニュートラルの取り組み状況</a:t>
            </a:r>
            <a:endParaRPr lang="en-US" altLang="ja-JP" dirty="0">
              <a:solidFill>
                <a:srgbClr val="3A3838"/>
              </a:solidFill>
            </a:endParaRP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460162554"/>
              </p:ext>
            </p:extLst>
          </p:nvPr>
        </p:nvGraphicFramePr>
        <p:xfrm>
          <a:off x="681038" y="3185784"/>
          <a:ext cx="10574150" cy="3474897"/>
        </p:xfrm>
        <a:graphic>
          <a:graphicData uri="http://schemas.openxmlformats.org/presentationml/2006/ole">
            <mc:AlternateContent xmlns:mc="http://schemas.openxmlformats.org/markup-compatibility/2006">
              <mc:Choice xmlns:v="urn:schemas-microsoft-com:vml" Requires="v">
                <p:oleObj spid="_x0000_s6194" name="Worksheet" r:id="rId3" imgW="8086581" imgH="2657605" progId="Excel.Sheet.12">
                  <p:embed/>
                </p:oleObj>
              </mc:Choice>
              <mc:Fallback>
                <p:oleObj name="Worksheet" r:id="rId3" imgW="8086581" imgH="2657605" progId="Excel.Sheet.12">
                  <p:embed/>
                  <p:pic>
                    <p:nvPicPr>
                      <p:cNvPr id="0" name=""/>
                      <p:cNvPicPr/>
                      <p:nvPr/>
                    </p:nvPicPr>
                    <p:blipFill>
                      <a:blip r:embed="rId4"/>
                      <a:stretch>
                        <a:fillRect/>
                      </a:stretch>
                    </p:blipFill>
                    <p:spPr>
                      <a:xfrm>
                        <a:off x="681038" y="3185784"/>
                        <a:ext cx="10574150" cy="3474897"/>
                      </a:xfrm>
                      <a:prstGeom prst="rect">
                        <a:avLst/>
                      </a:prstGeom>
                    </p:spPr>
                  </p:pic>
                </p:oleObj>
              </mc:Fallback>
            </mc:AlternateContent>
          </a:graphicData>
        </a:graphic>
      </p:graphicFrame>
    </p:spTree>
    <p:extLst>
      <p:ext uri="{BB962C8B-B14F-4D97-AF65-F5344CB8AC3E}">
        <p14:creationId xmlns:p14="http://schemas.microsoft.com/office/powerpoint/2010/main" val="376521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465" y="197848"/>
            <a:ext cx="11707614" cy="743110"/>
          </a:xfrm>
        </p:spPr>
        <p:txBody>
          <a:bodyPr>
            <a:normAutofit/>
          </a:bodyPr>
          <a:lstStyle/>
          <a:p>
            <a:r>
              <a:rPr kumimoji="1" lang="ja-JP" altLang="en-US" dirty="0"/>
              <a:t>１．カーボンニュートラルの取り組み状況＜従業員規模別＞</a:t>
            </a:r>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183283" y="1575949"/>
            <a:ext cx="11734733" cy="1684435"/>
          </a:xfrm>
          <a:prstGeom prst="rect">
            <a:avLst/>
          </a:prstGeom>
          <a:noFill/>
        </p:spPr>
        <p:txBody>
          <a:bodyPr wrap="square" rtlCol="0" anchor="t">
            <a:spAutoFit/>
          </a:bodyPr>
          <a:lstStyle/>
          <a:p>
            <a:pPr marL="0" marR="0" lvl="0" indent="0" algn="l" defTabSz="914400" rtl="0" eaLnBrk="1" fontAlgn="auto" latinLnBrk="0" hangingPunct="1">
              <a:lnSpc>
                <a:spcPts val="2500"/>
              </a:lnSpc>
              <a:spcAft>
                <a:spcPts val="0"/>
              </a:spcAft>
              <a:buClrTx/>
              <a:buSzTx/>
              <a:buFontTx/>
              <a:buNone/>
              <a:tabLst/>
              <a:defRPr/>
            </a:pP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　・従業員</a:t>
            </a:r>
            <a:r>
              <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201</a:t>
            </a: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名以上の企業で「既に取り組んでいる」が</a:t>
            </a:r>
            <a:r>
              <a:rPr lang="en-US" altLang="ja-JP" dirty="0">
                <a:solidFill>
                  <a:srgbClr val="3A3838"/>
                </a:solidFill>
                <a:latin typeface="Century Gothic" panose="020F0302020204030204"/>
                <a:ea typeface="メイリオ" panose="020B0604030504040204" pitchFamily="50" charset="-128"/>
              </a:rPr>
              <a:t>81.6</a:t>
            </a: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％と全体平均（</a:t>
            </a:r>
            <a:r>
              <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59.4</a:t>
            </a: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％）を大幅に上回る。</a:t>
            </a:r>
            <a:endPar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solidFill>
                  <a:srgbClr val="3A3838"/>
                </a:solidFill>
                <a:latin typeface="Century Gothic" panose="020F0302020204030204"/>
                <a:ea typeface="メイリオ" panose="020B0604030504040204" pitchFamily="50" charset="-128"/>
              </a:rPr>
              <a:t>　・従業員</a:t>
            </a:r>
            <a:r>
              <a:rPr lang="en-US" altLang="ja-JP" dirty="0">
                <a:solidFill>
                  <a:srgbClr val="3A3838"/>
                </a:solidFill>
                <a:latin typeface="Century Gothic" panose="020F0302020204030204"/>
                <a:ea typeface="メイリオ" panose="020B0604030504040204" pitchFamily="50" charset="-128"/>
              </a:rPr>
              <a:t>0</a:t>
            </a:r>
            <a:r>
              <a:rPr lang="ja-JP" altLang="en-US" dirty="0">
                <a:solidFill>
                  <a:srgbClr val="3A3838"/>
                </a:solidFill>
                <a:latin typeface="Century Gothic" panose="020F0302020204030204"/>
                <a:ea typeface="メイリオ" panose="020B0604030504040204" pitchFamily="50" charset="-128"/>
              </a:rPr>
              <a:t>～</a:t>
            </a:r>
            <a:r>
              <a:rPr lang="en-US" altLang="ja-JP" dirty="0">
                <a:solidFill>
                  <a:srgbClr val="3A3838"/>
                </a:solidFill>
                <a:latin typeface="Century Gothic" panose="020F0302020204030204"/>
                <a:ea typeface="メイリオ" panose="020B0604030504040204" pitchFamily="50" charset="-128"/>
              </a:rPr>
              <a:t>10</a:t>
            </a:r>
            <a:r>
              <a:rPr lang="ja-JP" altLang="en-US" dirty="0">
                <a:solidFill>
                  <a:srgbClr val="3A3838"/>
                </a:solidFill>
                <a:latin typeface="Century Gothic" panose="020F0302020204030204"/>
                <a:ea typeface="メイリオ" panose="020B0604030504040204" pitchFamily="50" charset="-128"/>
              </a:rPr>
              <a:t>名の企業で「既に取り組んでいる」が</a:t>
            </a:r>
            <a:r>
              <a:rPr lang="en-US" altLang="ja-JP" dirty="0">
                <a:solidFill>
                  <a:srgbClr val="3A3838"/>
                </a:solidFill>
                <a:latin typeface="Century Gothic" panose="020F0302020204030204"/>
                <a:ea typeface="メイリオ" panose="020B0604030504040204" pitchFamily="50" charset="-128"/>
              </a:rPr>
              <a:t>45.5</a:t>
            </a:r>
            <a:r>
              <a:rPr lang="ja-JP" altLang="en-US" dirty="0">
                <a:solidFill>
                  <a:srgbClr val="3A3838"/>
                </a:solidFill>
                <a:latin typeface="Century Gothic" panose="020F0302020204030204"/>
                <a:ea typeface="メイリオ" panose="020B0604030504040204" pitchFamily="50" charset="-128"/>
              </a:rPr>
              <a:t>％と全体平均（</a:t>
            </a:r>
            <a:r>
              <a:rPr lang="en-US" altLang="ja-JP" dirty="0">
                <a:solidFill>
                  <a:srgbClr val="3A3838"/>
                </a:solidFill>
                <a:latin typeface="Century Gothic" panose="020F0302020204030204"/>
                <a:ea typeface="メイリオ" panose="020B0604030504040204" pitchFamily="50" charset="-128"/>
              </a:rPr>
              <a:t>59.4</a:t>
            </a:r>
            <a:r>
              <a:rPr lang="ja-JP" altLang="en-US" dirty="0">
                <a:solidFill>
                  <a:srgbClr val="3A3838"/>
                </a:solidFill>
                <a:latin typeface="Century Gothic" panose="020F0302020204030204"/>
                <a:ea typeface="メイリオ" panose="020B0604030504040204" pitchFamily="50" charset="-128"/>
              </a:rPr>
              <a:t>％）を下回る。</a:t>
            </a:r>
            <a:endParaRPr lang="en-US" altLang="ja-JP"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solidFill>
                  <a:srgbClr val="3A3838"/>
                </a:solidFill>
                <a:latin typeface="Century Gothic" panose="020F0302020204030204"/>
                <a:ea typeface="メイリオ" panose="020B0604030504040204" pitchFamily="50" charset="-128"/>
              </a:rPr>
              <a:t>　</a:t>
            </a:r>
            <a:r>
              <a:rPr kumimoji="1" lang="ja-JP" altLang="en-US"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rPr>
              <a:t>・全体的に「（概ね１年以上先）将来的な取り組みを検討している」</a:t>
            </a:r>
            <a:r>
              <a:rPr lang="ja-JP" altLang="en-US" dirty="0">
                <a:solidFill>
                  <a:srgbClr val="3A3838"/>
                </a:solidFill>
                <a:latin typeface="Century Gothic" panose="020F0302020204030204"/>
                <a:ea typeface="メイリオ" panose="020B0604030504040204" pitchFamily="50" charset="-128"/>
              </a:rPr>
              <a:t>の割合が大きく、今後取り組みの必要性</a:t>
            </a:r>
            <a:endParaRPr lang="en-US" altLang="ja-JP"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solidFill>
                  <a:srgbClr val="3A3838"/>
                </a:solidFill>
                <a:latin typeface="Century Gothic" panose="020F0302020204030204"/>
                <a:ea typeface="メイリオ" panose="020B0604030504040204" pitchFamily="50" charset="-128"/>
              </a:rPr>
              <a:t>　　があるとの認識を持っている企業が多い。</a:t>
            </a:r>
            <a:endParaRPr lang="en-US" altLang="ja-JP"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dirty="0">
                <a:solidFill>
                  <a:srgbClr val="3A3838"/>
                </a:solidFill>
                <a:latin typeface="Century Gothic" panose="020F0302020204030204"/>
                <a:ea typeface="メイリオ" panose="020B0604030504040204" pitchFamily="50" charset="-128"/>
              </a:rPr>
              <a:t>　</a:t>
            </a:r>
            <a:endParaRPr kumimoji="1" lang="en-US" altLang="ja-JP" sz="1800" b="0" i="0" u="none" strike="noStrike" kern="1200" cap="none" spc="0" normalizeH="0" baseline="0" noProof="0" dirty="0">
              <a:ln>
                <a:noFill/>
              </a:ln>
              <a:solidFill>
                <a:srgbClr val="3A3838"/>
              </a:solidFill>
              <a:effectLst/>
              <a:uLnTx/>
              <a:uFillTx/>
              <a:latin typeface="Century Gothic" panose="020F030202020403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404740" y="1435869"/>
            <a:ext cx="11513276" cy="182451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72E1C141-8938-463E-80BC-EAD2290E2826}"/>
              </a:ext>
            </a:extLst>
          </p:cNvPr>
          <p:cNvSpPr txBox="1">
            <a:spLocks/>
          </p:cNvSpPr>
          <p:nvPr/>
        </p:nvSpPr>
        <p:spPr>
          <a:xfrm>
            <a:off x="10102788" y="61351"/>
            <a:ext cx="2041864"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従業員数</a:t>
            </a:r>
            <a:r>
              <a:rPr lang="en-US" altLang="ja-JP" sz="1600" u="sng" dirty="0"/>
              <a:t>×</a:t>
            </a:r>
            <a:r>
              <a:rPr lang="ja-JP" altLang="en-US" sz="1600" u="sng" dirty="0"/>
              <a:t>設問１</a:t>
            </a:r>
          </a:p>
        </p:txBody>
      </p:sp>
      <p:sp>
        <p:nvSpPr>
          <p:cNvPr id="8" name="テキスト ボックス 7">
            <a:extLst>
              <a:ext uri="{FF2B5EF4-FFF2-40B4-BE49-F238E27FC236}">
                <a16:creationId xmlns:a16="http://schemas.microsoft.com/office/drawing/2014/main" id="{117886D9-E871-4486-8E2B-0170D261ADF8}"/>
              </a:ext>
            </a:extLst>
          </p:cNvPr>
          <p:cNvSpPr txBox="1"/>
          <p:nvPr/>
        </p:nvSpPr>
        <p:spPr>
          <a:xfrm>
            <a:off x="195911" y="1037830"/>
            <a:ext cx="11513542" cy="369332"/>
          </a:xfrm>
          <a:prstGeom prst="rect">
            <a:avLst/>
          </a:prstGeom>
          <a:noFill/>
        </p:spPr>
        <p:txBody>
          <a:bodyPr wrap="square" rtlCol="0" anchor="t">
            <a:spAutoFit/>
          </a:bodyPr>
          <a:lstStyle/>
          <a:p>
            <a:r>
              <a:rPr lang="ja-JP" altLang="en-US" dirty="0">
                <a:solidFill>
                  <a:srgbClr val="3A3838"/>
                </a:solidFill>
              </a:rPr>
              <a:t>＜設問１＞カーボンニュートラルの取り組み状況</a:t>
            </a:r>
            <a:endParaRPr lang="en-US" altLang="ja-JP" dirty="0">
              <a:solidFill>
                <a:srgbClr val="3A3838"/>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621955552"/>
              </p:ext>
            </p:extLst>
          </p:nvPr>
        </p:nvGraphicFramePr>
        <p:xfrm>
          <a:off x="509385" y="3647194"/>
          <a:ext cx="11173229" cy="2553129"/>
        </p:xfrm>
        <a:graphic>
          <a:graphicData uri="http://schemas.openxmlformats.org/presentationml/2006/ole">
            <mc:AlternateContent xmlns:mc="http://schemas.openxmlformats.org/markup-compatibility/2006">
              <mc:Choice xmlns:v="urn:schemas-microsoft-com:vml" Requires="v">
                <p:oleObj spid="_x0000_s1087" name="Worksheet" r:id="rId3" imgW="8086581" imgH="1848031" progId="Excel.Sheet.12">
                  <p:embed/>
                </p:oleObj>
              </mc:Choice>
              <mc:Fallback>
                <p:oleObj name="Worksheet" r:id="rId3" imgW="8086581" imgH="1848031" progId="Excel.Sheet.12">
                  <p:embed/>
                  <p:pic>
                    <p:nvPicPr>
                      <p:cNvPr id="0" name=""/>
                      <p:cNvPicPr/>
                      <p:nvPr/>
                    </p:nvPicPr>
                    <p:blipFill>
                      <a:blip r:embed="rId4"/>
                      <a:stretch>
                        <a:fillRect/>
                      </a:stretch>
                    </p:blipFill>
                    <p:spPr>
                      <a:xfrm>
                        <a:off x="509385" y="3647194"/>
                        <a:ext cx="11173229" cy="2553129"/>
                      </a:xfrm>
                      <a:prstGeom prst="rect">
                        <a:avLst/>
                      </a:prstGeom>
                    </p:spPr>
                  </p:pic>
                </p:oleObj>
              </mc:Fallback>
            </mc:AlternateContent>
          </a:graphicData>
        </a:graphic>
      </p:graphicFrame>
    </p:spTree>
    <p:extLst>
      <p:ext uri="{BB962C8B-B14F-4D97-AF65-F5344CB8AC3E}">
        <p14:creationId xmlns:p14="http://schemas.microsoft.com/office/powerpoint/2010/main" val="411717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465" y="173619"/>
            <a:ext cx="11295559" cy="743110"/>
          </a:xfrm>
        </p:spPr>
        <p:txBody>
          <a:bodyPr>
            <a:normAutofit/>
          </a:bodyPr>
          <a:lstStyle/>
          <a:p>
            <a:r>
              <a:rPr kumimoji="1" lang="ja-JP" altLang="en-US" dirty="0"/>
              <a:t>１．カーボンニュートラルの取り組み状況</a:t>
            </a:r>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7" name="タイトル 1">
            <a:extLst>
              <a:ext uri="{FF2B5EF4-FFF2-40B4-BE49-F238E27FC236}">
                <a16:creationId xmlns:a16="http://schemas.microsoft.com/office/drawing/2014/main" id="{B1007596-E5CE-4AEB-8D28-601868AAF116}"/>
              </a:ext>
            </a:extLst>
          </p:cNvPr>
          <p:cNvSpPr txBox="1">
            <a:spLocks/>
          </p:cNvSpPr>
          <p:nvPr/>
        </p:nvSpPr>
        <p:spPr>
          <a:xfrm>
            <a:off x="121401" y="921220"/>
            <a:ext cx="10469659" cy="595833"/>
          </a:xfrm>
          <a:prstGeom prst="rect">
            <a:avLst/>
          </a:prstGeom>
        </p:spPr>
        <p:txBody>
          <a:bodyPr vert="horz" lIns="91440" tIns="45720" rIns="91440" bIns="45720" rtlCol="0" anchor="b" anchorCtr="0">
            <a:normAutofit fontScale="85000" lnSpcReduction="10000"/>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2800" dirty="0"/>
              <a:t>・カーボンニュートラルに対して</a:t>
            </a:r>
            <a:r>
              <a:rPr lang="ja-JP" altLang="en-US" sz="2800" b="1" u="sng" dirty="0"/>
              <a:t>取り組む</a:t>
            </a:r>
            <a:r>
              <a:rPr lang="ja-JP" altLang="en-US" sz="2800" dirty="0"/>
              <a:t>理由（自由記述欄／主なもの）</a:t>
            </a:r>
          </a:p>
        </p:txBody>
      </p:sp>
      <p:graphicFrame>
        <p:nvGraphicFramePr>
          <p:cNvPr id="3" name="表 2">
            <a:extLst>
              <a:ext uri="{FF2B5EF4-FFF2-40B4-BE49-F238E27FC236}">
                <a16:creationId xmlns:a16="http://schemas.microsoft.com/office/drawing/2014/main" id="{318BC713-8DE8-470E-8E2A-FDACB9525DD4}"/>
              </a:ext>
            </a:extLst>
          </p:cNvPr>
          <p:cNvGraphicFramePr>
            <a:graphicFrameLocks noGrp="1"/>
          </p:cNvGraphicFramePr>
          <p:nvPr>
            <p:extLst>
              <p:ext uri="{D42A27DB-BD31-4B8C-83A1-F6EECF244321}">
                <p14:modId xmlns:p14="http://schemas.microsoft.com/office/powerpoint/2010/main" val="2503797827"/>
              </p:ext>
            </p:extLst>
          </p:nvPr>
        </p:nvGraphicFramePr>
        <p:xfrm>
          <a:off x="186432" y="1543983"/>
          <a:ext cx="11594111" cy="4882686"/>
        </p:xfrm>
        <a:graphic>
          <a:graphicData uri="http://schemas.openxmlformats.org/drawingml/2006/table">
            <a:tbl>
              <a:tblPr firstRow="1" bandRow="1">
                <a:tableStyleId>{5C22544A-7EE6-4342-B048-85BDC9FD1C3A}</a:tableStyleId>
              </a:tblPr>
              <a:tblGrid>
                <a:gridCol w="500380">
                  <a:extLst>
                    <a:ext uri="{9D8B030D-6E8A-4147-A177-3AD203B41FA5}">
                      <a16:colId xmlns:a16="http://schemas.microsoft.com/office/drawing/2014/main" val="4080563079"/>
                    </a:ext>
                  </a:extLst>
                </a:gridCol>
                <a:gridCol w="1732280">
                  <a:extLst>
                    <a:ext uri="{9D8B030D-6E8A-4147-A177-3AD203B41FA5}">
                      <a16:colId xmlns:a16="http://schemas.microsoft.com/office/drawing/2014/main" val="1114782713"/>
                    </a:ext>
                  </a:extLst>
                </a:gridCol>
                <a:gridCol w="1465580">
                  <a:extLst>
                    <a:ext uri="{9D8B030D-6E8A-4147-A177-3AD203B41FA5}">
                      <a16:colId xmlns:a16="http://schemas.microsoft.com/office/drawing/2014/main" val="3386256378"/>
                    </a:ext>
                  </a:extLst>
                </a:gridCol>
                <a:gridCol w="7895871">
                  <a:extLst>
                    <a:ext uri="{9D8B030D-6E8A-4147-A177-3AD203B41FA5}">
                      <a16:colId xmlns:a16="http://schemas.microsoft.com/office/drawing/2014/main" val="1394053111"/>
                    </a:ext>
                  </a:extLst>
                </a:gridCol>
              </a:tblGrid>
              <a:tr h="370840">
                <a:tc>
                  <a:txBody>
                    <a:bodyPr/>
                    <a:lstStyle/>
                    <a:p>
                      <a:endParaRPr kumimoji="1" lang="ja-JP" altLang="en-US" sz="1800" spc="-150" dirty="0"/>
                    </a:p>
                  </a:txBody>
                  <a:tcPr/>
                </a:tc>
                <a:tc>
                  <a:txBody>
                    <a:bodyPr/>
                    <a:lstStyle/>
                    <a:p>
                      <a:pPr algn="ctr"/>
                      <a:r>
                        <a:rPr kumimoji="1" lang="ja-JP" altLang="en-US" sz="1800" spc="-150" dirty="0"/>
                        <a:t>業種</a:t>
                      </a:r>
                    </a:p>
                  </a:txBody>
                  <a:tcPr/>
                </a:tc>
                <a:tc>
                  <a:txBody>
                    <a:bodyPr/>
                    <a:lstStyle/>
                    <a:p>
                      <a:pPr algn="ctr"/>
                      <a:r>
                        <a:rPr kumimoji="1" lang="ja-JP" altLang="en-US" sz="1800" spc="-150" dirty="0"/>
                        <a:t>従業員規模</a:t>
                      </a:r>
                    </a:p>
                  </a:txBody>
                  <a:tcPr/>
                </a:tc>
                <a:tc>
                  <a:txBody>
                    <a:bodyPr/>
                    <a:lstStyle/>
                    <a:p>
                      <a:pPr algn="ctr"/>
                      <a:r>
                        <a:rPr kumimoji="1" lang="ja-JP" altLang="en-US" sz="1800" spc="-150" dirty="0"/>
                        <a:t>取り組む理由</a:t>
                      </a:r>
                    </a:p>
                  </a:txBody>
                  <a:tcPr/>
                </a:tc>
                <a:extLst>
                  <a:ext uri="{0D108BD9-81ED-4DB2-BD59-A6C34878D82A}">
                    <a16:rowId xmlns:a16="http://schemas.microsoft.com/office/drawing/2014/main" val="2358693104"/>
                  </a:ext>
                </a:extLst>
              </a:tr>
              <a:tr h="370840">
                <a:tc>
                  <a:txBody>
                    <a:bodyPr/>
                    <a:lstStyle/>
                    <a:p>
                      <a:r>
                        <a:rPr kumimoji="1" lang="en-US" altLang="ja-JP" sz="1800" spc="-150" dirty="0"/>
                        <a:t>1</a:t>
                      </a:r>
                      <a:endParaRPr kumimoji="1" lang="ja-JP" altLang="en-US" sz="1800" spc="-150" dirty="0"/>
                    </a:p>
                  </a:txBody>
                  <a:tcPr/>
                </a:tc>
                <a:tc>
                  <a:txBody>
                    <a:bodyPr/>
                    <a:lstStyle/>
                    <a:p>
                      <a:r>
                        <a:rPr kumimoji="1" lang="ja-JP" altLang="en-US" sz="1800" spc="-150" dirty="0"/>
                        <a:t>製造業</a:t>
                      </a:r>
                    </a:p>
                  </a:txBody>
                  <a:tcPr/>
                </a:tc>
                <a:tc>
                  <a:txBody>
                    <a:bodyPr/>
                    <a:lstStyle/>
                    <a:p>
                      <a:r>
                        <a:rPr kumimoji="1" lang="en-US" altLang="ja-JP" sz="1800" spc="-150" dirty="0"/>
                        <a:t>201</a:t>
                      </a:r>
                      <a:r>
                        <a:rPr kumimoji="1" lang="ja-JP" altLang="en-US" sz="1800" spc="-150" dirty="0"/>
                        <a:t>名以上</a:t>
                      </a:r>
                    </a:p>
                  </a:txBody>
                  <a:tcPr/>
                </a:tc>
                <a:tc>
                  <a:txBody>
                    <a:bodyPr/>
                    <a:lstStyle/>
                    <a:p>
                      <a:r>
                        <a:rPr kumimoji="1" lang="ja-JP" altLang="en-US" sz="1800" u="sng" spc="-150" dirty="0">
                          <a:solidFill>
                            <a:srgbClr val="FF0000"/>
                          </a:solidFill>
                        </a:rPr>
                        <a:t>社会に対する責任</a:t>
                      </a:r>
                      <a:r>
                        <a:rPr kumimoji="1" lang="ja-JP" altLang="en-US" sz="1800" spc="-150" dirty="0"/>
                        <a:t>・顧客からの活動要請</a:t>
                      </a:r>
                    </a:p>
                  </a:txBody>
                  <a:tcPr/>
                </a:tc>
                <a:extLst>
                  <a:ext uri="{0D108BD9-81ED-4DB2-BD59-A6C34878D82A}">
                    <a16:rowId xmlns:a16="http://schemas.microsoft.com/office/drawing/2014/main" val="262350276"/>
                  </a:ext>
                </a:extLst>
              </a:tr>
              <a:tr h="370840">
                <a:tc>
                  <a:txBody>
                    <a:bodyPr/>
                    <a:lstStyle/>
                    <a:p>
                      <a:r>
                        <a:rPr kumimoji="1" lang="en-US" altLang="ja-JP" sz="1800" spc="-150" dirty="0"/>
                        <a:t>2</a:t>
                      </a:r>
                      <a:endParaRPr kumimoji="1" lang="ja-JP" altLang="en-US" sz="1800" spc="-150" dirty="0"/>
                    </a:p>
                  </a:txBody>
                  <a:tcPr/>
                </a:tc>
                <a:tc>
                  <a:txBody>
                    <a:bodyPr/>
                    <a:lstStyle/>
                    <a:p>
                      <a:r>
                        <a:rPr kumimoji="1" lang="ja-JP" altLang="en-US" sz="1800" spc="-150" dirty="0"/>
                        <a:t>建設業</a:t>
                      </a:r>
                    </a:p>
                  </a:txBody>
                  <a:tcPr/>
                </a:tc>
                <a:tc>
                  <a:txBody>
                    <a:bodyPr/>
                    <a:lstStyle/>
                    <a:p>
                      <a:r>
                        <a:rPr kumimoji="1" lang="en-US" altLang="ja-JP" sz="1800" spc="-150" dirty="0"/>
                        <a:t>201</a:t>
                      </a:r>
                      <a:r>
                        <a:rPr kumimoji="1" lang="ja-JP" altLang="en-US" sz="1800" spc="-150" dirty="0"/>
                        <a:t>名以上</a:t>
                      </a:r>
                    </a:p>
                  </a:txBody>
                  <a:tcPr/>
                </a:tc>
                <a:tc>
                  <a:txBody>
                    <a:bodyPr/>
                    <a:lstStyle/>
                    <a:p>
                      <a:r>
                        <a:rPr kumimoji="1" lang="ja-JP" altLang="en-US" sz="1800" spc="-150" dirty="0"/>
                        <a:t>時代の要求であり、弊社のビジネスとしても有益だから</a:t>
                      </a:r>
                    </a:p>
                  </a:txBody>
                  <a:tcPr/>
                </a:tc>
                <a:extLst>
                  <a:ext uri="{0D108BD9-81ED-4DB2-BD59-A6C34878D82A}">
                    <a16:rowId xmlns:a16="http://schemas.microsoft.com/office/drawing/2014/main" val="314027730"/>
                  </a:ext>
                </a:extLst>
              </a:tr>
              <a:tr h="366566">
                <a:tc>
                  <a:txBody>
                    <a:bodyPr/>
                    <a:lstStyle/>
                    <a:p>
                      <a:r>
                        <a:rPr kumimoji="1" lang="en-US" altLang="ja-JP" sz="1800" spc="-150" dirty="0"/>
                        <a:t>3</a:t>
                      </a:r>
                      <a:endParaRPr kumimoji="1" lang="ja-JP" altLang="en-US" sz="1800" spc="-150" dirty="0"/>
                    </a:p>
                  </a:txBody>
                  <a:tcPr/>
                </a:tc>
                <a:tc>
                  <a:txBody>
                    <a:bodyPr/>
                    <a:lstStyle/>
                    <a:p>
                      <a:r>
                        <a:rPr kumimoji="1" lang="ja-JP" altLang="en-US" sz="1800" spc="-150" dirty="0"/>
                        <a:t>建設業</a:t>
                      </a:r>
                    </a:p>
                  </a:txBody>
                  <a:tcPr/>
                </a:tc>
                <a:tc>
                  <a:txBody>
                    <a:bodyPr/>
                    <a:lstStyle/>
                    <a:p>
                      <a:r>
                        <a:rPr kumimoji="1" lang="en-US" altLang="ja-JP" sz="1800" spc="-150" dirty="0"/>
                        <a:t>11</a:t>
                      </a:r>
                      <a:r>
                        <a:rPr kumimoji="1" lang="ja-JP" altLang="en-US" sz="1800" spc="-150" dirty="0"/>
                        <a:t>～</a:t>
                      </a:r>
                      <a:r>
                        <a:rPr kumimoji="1" lang="en-US" altLang="ja-JP" sz="1800" spc="-150" dirty="0"/>
                        <a:t>50</a:t>
                      </a:r>
                      <a:r>
                        <a:rPr kumimoji="1" lang="ja-JP" altLang="en-US" sz="1800" spc="-150" dirty="0"/>
                        <a:t>名</a:t>
                      </a:r>
                    </a:p>
                  </a:txBody>
                  <a:tcPr/>
                </a:tc>
                <a:tc>
                  <a:txBody>
                    <a:bodyPr/>
                    <a:lstStyle/>
                    <a:p>
                      <a:r>
                        <a:rPr kumimoji="1" lang="en-US" altLang="ja-JP" sz="1800" spc="-150" dirty="0"/>
                        <a:t>CSR</a:t>
                      </a:r>
                      <a:r>
                        <a:rPr kumimoji="1" lang="ja-JP" altLang="en-US" sz="1800" spc="-150" dirty="0"/>
                        <a:t>の一環として。また再生可能エネルギーを仕事としている関係で会社としても推進しています。</a:t>
                      </a:r>
                    </a:p>
                  </a:txBody>
                  <a:tcPr/>
                </a:tc>
                <a:extLst>
                  <a:ext uri="{0D108BD9-81ED-4DB2-BD59-A6C34878D82A}">
                    <a16:rowId xmlns:a16="http://schemas.microsoft.com/office/drawing/2014/main" val="1313886969"/>
                  </a:ext>
                </a:extLst>
              </a:tr>
              <a:tr h="366566">
                <a:tc>
                  <a:txBody>
                    <a:bodyPr/>
                    <a:lstStyle/>
                    <a:p>
                      <a:r>
                        <a:rPr kumimoji="1" lang="en-US" altLang="ja-JP" sz="1800" spc="-150" dirty="0"/>
                        <a:t>4</a:t>
                      </a:r>
                      <a:endParaRPr kumimoji="1" lang="ja-JP" altLang="en-US" sz="1800" spc="-150" dirty="0"/>
                    </a:p>
                  </a:txBody>
                  <a:tcPr/>
                </a:tc>
                <a:tc>
                  <a:txBody>
                    <a:bodyPr/>
                    <a:lstStyle/>
                    <a:p>
                      <a:r>
                        <a:rPr kumimoji="1" lang="ja-JP" altLang="en-US" sz="1800" spc="-150" dirty="0"/>
                        <a:t>建設業</a:t>
                      </a:r>
                    </a:p>
                  </a:txBody>
                  <a:tcPr/>
                </a:tc>
                <a:tc>
                  <a:txBody>
                    <a:bodyPr/>
                    <a:lstStyle/>
                    <a:p>
                      <a:r>
                        <a:rPr kumimoji="1" lang="en-US" altLang="ja-JP" sz="1800" spc="-150" dirty="0"/>
                        <a:t>51</a:t>
                      </a:r>
                      <a:r>
                        <a:rPr kumimoji="1" lang="ja-JP" altLang="en-US" sz="1800" spc="-150" dirty="0"/>
                        <a:t>～</a:t>
                      </a:r>
                      <a:r>
                        <a:rPr kumimoji="1" lang="en-US" altLang="ja-JP" sz="1800" spc="-150" dirty="0"/>
                        <a:t>100</a:t>
                      </a:r>
                      <a:r>
                        <a:rPr kumimoji="1" lang="ja-JP" altLang="en-US" sz="1800" spc="-150" dirty="0"/>
                        <a:t>名</a:t>
                      </a:r>
                    </a:p>
                  </a:txBody>
                  <a:tcPr/>
                </a:tc>
                <a:tc>
                  <a:txBody>
                    <a:bodyPr/>
                    <a:lstStyle/>
                    <a:p>
                      <a:r>
                        <a:rPr kumimoji="1" lang="ja-JP" altLang="en-US" sz="1800" spc="-150" dirty="0"/>
                        <a:t>当然のこと。</a:t>
                      </a:r>
                      <a:r>
                        <a:rPr kumimoji="1" lang="ja-JP" altLang="en-US" sz="1800" u="sng" spc="-150" dirty="0">
                          <a:solidFill>
                            <a:srgbClr val="FF0000"/>
                          </a:solidFill>
                        </a:rPr>
                        <a:t>未来（若者や子供・孫世代、その先の世代）に対する責務。</a:t>
                      </a:r>
                    </a:p>
                  </a:txBody>
                  <a:tcPr/>
                </a:tc>
                <a:extLst>
                  <a:ext uri="{0D108BD9-81ED-4DB2-BD59-A6C34878D82A}">
                    <a16:rowId xmlns:a16="http://schemas.microsoft.com/office/drawing/2014/main" val="1711765426"/>
                  </a:ext>
                </a:extLst>
              </a:tr>
              <a:tr h="370840">
                <a:tc>
                  <a:txBody>
                    <a:bodyPr/>
                    <a:lstStyle/>
                    <a:p>
                      <a:r>
                        <a:rPr kumimoji="1" lang="en-US" altLang="ja-JP" sz="1800" spc="-150" dirty="0"/>
                        <a:t>5</a:t>
                      </a:r>
                      <a:endParaRPr kumimoji="1" lang="ja-JP" altLang="en-US" sz="1800" spc="-150" dirty="0"/>
                    </a:p>
                  </a:txBody>
                  <a:tcPr/>
                </a:tc>
                <a:tc>
                  <a:txBody>
                    <a:bodyPr/>
                    <a:lstStyle/>
                    <a:p>
                      <a:r>
                        <a:rPr kumimoji="1" lang="ja-JP" altLang="en-US" sz="1800" spc="-150" dirty="0"/>
                        <a:t>建設業</a:t>
                      </a:r>
                    </a:p>
                  </a:txBody>
                  <a:tcPr/>
                </a:tc>
                <a:tc>
                  <a:txBody>
                    <a:bodyPr/>
                    <a:lstStyle/>
                    <a:p>
                      <a:r>
                        <a:rPr kumimoji="1" lang="en-US" altLang="ja-JP" sz="1800" spc="-150" dirty="0"/>
                        <a:t>51</a:t>
                      </a:r>
                      <a:r>
                        <a:rPr kumimoji="1" lang="ja-JP" altLang="en-US" sz="1800" spc="-150" dirty="0"/>
                        <a:t>～</a:t>
                      </a:r>
                      <a:r>
                        <a:rPr kumimoji="1" lang="en-US" altLang="ja-JP" sz="1800" spc="-150" dirty="0"/>
                        <a:t>100</a:t>
                      </a:r>
                      <a:r>
                        <a:rPr kumimoji="1" lang="ja-JP" altLang="en-US" sz="1800" spc="-150" dirty="0"/>
                        <a:t>名</a:t>
                      </a:r>
                    </a:p>
                  </a:txBody>
                  <a:tcPr/>
                </a:tc>
                <a:tc>
                  <a:txBody>
                    <a:bodyPr/>
                    <a:lstStyle/>
                    <a:p>
                      <a:r>
                        <a:rPr kumimoji="1" lang="ja-JP" altLang="en-US" sz="1800" u="sng" spc="-150" dirty="0">
                          <a:solidFill>
                            <a:srgbClr val="FF0000"/>
                          </a:solidFill>
                        </a:rPr>
                        <a:t>コストの削減</a:t>
                      </a:r>
                      <a:r>
                        <a:rPr kumimoji="1" lang="ja-JP" altLang="en-US" sz="1800" spc="-150" dirty="0"/>
                        <a:t>につながると思うから</a:t>
                      </a:r>
                    </a:p>
                  </a:txBody>
                  <a:tcPr/>
                </a:tc>
                <a:extLst>
                  <a:ext uri="{0D108BD9-81ED-4DB2-BD59-A6C34878D82A}">
                    <a16:rowId xmlns:a16="http://schemas.microsoft.com/office/drawing/2014/main" val="3724054395"/>
                  </a:ext>
                </a:extLst>
              </a:tr>
              <a:tr h="370840">
                <a:tc>
                  <a:txBody>
                    <a:bodyPr/>
                    <a:lstStyle/>
                    <a:p>
                      <a:r>
                        <a:rPr kumimoji="1" lang="en-US" altLang="ja-JP" sz="1800" spc="-150" dirty="0"/>
                        <a:t>6</a:t>
                      </a:r>
                      <a:endParaRPr kumimoji="1" lang="ja-JP" altLang="en-US" sz="1800" spc="-150" dirty="0"/>
                    </a:p>
                  </a:txBody>
                  <a:tcPr/>
                </a:tc>
                <a:tc>
                  <a:txBody>
                    <a:bodyPr/>
                    <a:lstStyle/>
                    <a:p>
                      <a:r>
                        <a:rPr kumimoji="1" lang="ja-JP" altLang="en-US" sz="1800" spc="-150" dirty="0"/>
                        <a:t>不動産業</a:t>
                      </a:r>
                    </a:p>
                  </a:txBody>
                  <a:tcPr/>
                </a:tc>
                <a:tc>
                  <a:txBody>
                    <a:bodyPr/>
                    <a:lstStyle/>
                    <a:p>
                      <a:r>
                        <a:rPr kumimoji="1" lang="en-US" altLang="ja-JP" sz="1800" spc="-150" dirty="0"/>
                        <a:t>11</a:t>
                      </a:r>
                      <a:r>
                        <a:rPr kumimoji="1" lang="ja-JP" altLang="en-US" sz="1800" spc="-150" dirty="0"/>
                        <a:t>～</a:t>
                      </a:r>
                      <a:r>
                        <a:rPr kumimoji="1" lang="en-US" altLang="ja-JP" sz="1800" spc="-150" dirty="0"/>
                        <a:t>50</a:t>
                      </a:r>
                      <a:r>
                        <a:rPr kumimoji="1" lang="ja-JP" altLang="en-US" sz="1800" spc="-150" dirty="0"/>
                        <a:t>名</a:t>
                      </a:r>
                    </a:p>
                  </a:txBody>
                  <a:tcPr/>
                </a:tc>
                <a:tc>
                  <a:txBody>
                    <a:bodyPr/>
                    <a:lstStyle/>
                    <a:p>
                      <a:r>
                        <a:rPr kumimoji="1" lang="ja-JP" altLang="en-US" sz="1800" spc="-150" dirty="0"/>
                        <a:t>社会全体で解決すべき重要な課題であるから。</a:t>
                      </a:r>
                    </a:p>
                  </a:txBody>
                  <a:tcPr/>
                </a:tc>
                <a:extLst>
                  <a:ext uri="{0D108BD9-81ED-4DB2-BD59-A6C34878D82A}">
                    <a16:rowId xmlns:a16="http://schemas.microsoft.com/office/drawing/2014/main" val="4202720652"/>
                  </a:ext>
                </a:extLst>
              </a:tr>
              <a:tr h="370840">
                <a:tc>
                  <a:txBody>
                    <a:bodyPr/>
                    <a:lstStyle/>
                    <a:p>
                      <a:r>
                        <a:rPr kumimoji="1" lang="en-US" altLang="ja-JP" sz="1800" spc="-150" dirty="0"/>
                        <a:t>7</a:t>
                      </a:r>
                      <a:endParaRPr kumimoji="1" lang="ja-JP" altLang="en-US" sz="1800" spc="-150" dirty="0"/>
                    </a:p>
                  </a:txBody>
                  <a:tcPr/>
                </a:tc>
                <a:tc>
                  <a:txBody>
                    <a:bodyPr/>
                    <a:lstStyle/>
                    <a:p>
                      <a:r>
                        <a:rPr kumimoji="1" lang="ja-JP" altLang="en-US" sz="1800" spc="-300" dirty="0"/>
                        <a:t>金融・保険・士業</a:t>
                      </a:r>
                    </a:p>
                  </a:txBody>
                  <a:tcPr/>
                </a:tc>
                <a:tc>
                  <a:txBody>
                    <a:bodyPr/>
                    <a:lstStyle/>
                    <a:p>
                      <a:r>
                        <a:rPr kumimoji="1" lang="en-US" altLang="ja-JP" sz="1800" spc="-150" dirty="0"/>
                        <a:t>201</a:t>
                      </a:r>
                      <a:r>
                        <a:rPr kumimoji="1" lang="ja-JP" altLang="en-US" sz="1800" spc="-150" dirty="0"/>
                        <a:t>名以上</a:t>
                      </a:r>
                    </a:p>
                  </a:txBody>
                  <a:tcPr/>
                </a:tc>
                <a:tc>
                  <a:txBody>
                    <a:bodyPr/>
                    <a:lstStyle/>
                    <a:p>
                      <a:r>
                        <a:rPr kumimoji="1" lang="ja-JP" altLang="en-US" sz="1800" spc="-150" dirty="0"/>
                        <a:t>カーボンニュートラルに取り組むことは、</a:t>
                      </a:r>
                      <a:r>
                        <a:rPr kumimoji="1" lang="ja-JP" altLang="en-US" sz="1800" u="sng" spc="-150" dirty="0">
                          <a:solidFill>
                            <a:srgbClr val="FF0000"/>
                          </a:solidFill>
                        </a:rPr>
                        <a:t>環境対策や企業の責任</a:t>
                      </a:r>
                      <a:r>
                        <a:rPr kumimoji="1" lang="ja-JP" altLang="en-US" sz="1800" spc="-150" dirty="0"/>
                        <a:t>としての意義にとどまらす、</a:t>
                      </a:r>
                      <a:r>
                        <a:rPr kumimoji="1" lang="ja-JP" altLang="en-US" sz="1800" u="sng" spc="-150" dirty="0">
                          <a:solidFill>
                            <a:srgbClr val="FF0000"/>
                          </a:solidFill>
                        </a:rPr>
                        <a:t>企業の成長戦略としても欠かせないもの</a:t>
                      </a:r>
                      <a:r>
                        <a:rPr kumimoji="1" lang="ja-JP" altLang="en-US" sz="1800" spc="-150" dirty="0"/>
                        <a:t>であるとの認識。</a:t>
                      </a:r>
                    </a:p>
                  </a:txBody>
                  <a:tcPr/>
                </a:tc>
                <a:extLst>
                  <a:ext uri="{0D108BD9-81ED-4DB2-BD59-A6C34878D82A}">
                    <a16:rowId xmlns:a16="http://schemas.microsoft.com/office/drawing/2014/main" val="1941761162"/>
                  </a:ext>
                </a:extLst>
              </a:tr>
              <a:tr h="370840">
                <a:tc>
                  <a:txBody>
                    <a:bodyPr/>
                    <a:lstStyle/>
                    <a:p>
                      <a:r>
                        <a:rPr kumimoji="1" lang="en-US" altLang="ja-JP" sz="1800" spc="-150" dirty="0"/>
                        <a:t>8</a:t>
                      </a:r>
                      <a:endParaRPr kumimoji="1" lang="ja-JP" altLang="en-US" sz="1800" spc="-150" dirty="0"/>
                    </a:p>
                  </a:txBody>
                  <a:tcPr/>
                </a:tc>
                <a:tc>
                  <a:txBody>
                    <a:bodyPr/>
                    <a:lstStyle/>
                    <a:p>
                      <a:r>
                        <a:rPr kumimoji="1" lang="ja-JP" altLang="en-US" sz="1800" spc="-300" dirty="0"/>
                        <a:t>情報・通信業</a:t>
                      </a:r>
                    </a:p>
                  </a:txBody>
                  <a:tcPr/>
                </a:tc>
                <a:tc>
                  <a:txBody>
                    <a:bodyPr/>
                    <a:lstStyle/>
                    <a:p>
                      <a:r>
                        <a:rPr kumimoji="1" lang="en-US" altLang="ja-JP" sz="1800" spc="-150" dirty="0"/>
                        <a:t>11</a:t>
                      </a:r>
                      <a:r>
                        <a:rPr kumimoji="1" lang="ja-JP" altLang="en-US" sz="1800" spc="-150" dirty="0"/>
                        <a:t>～</a:t>
                      </a:r>
                      <a:r>
                        <a:rPr kumimoji="1" lang="en-US" altLang="ja-JP" sz="1800" spc="-150" dirty="0"/>
                        <a:t>50</a:t>
                      </a:r>
                      <a:r>
                        <a:rPr kumimoji="1" lang="ja-JP" altLang="en-US" sz="1800" spc="-150" dirty="0"/>
                        <a:t>名</a:t>
                      </a:r>
                    </a:p>
                  </a:txBody>
                  <a:tcPr/>
                </a:tc>
                <a:tc>
                  <a:txBody>
                    <a:bodyPr/>
                    <a:lstStyle/>
                    <a:p>
                      <a:r>
                        <a:rPr kumimoji="1" lang="ja-JP" altLang="en-US" sz="1800" u="sng" spc="-150" dirty="0">
                          <a:solidFill>
                            <a:srgbClr val="FF0000"/>
                          </a:solidFill>
                        </a:rPr>
                        <a:t>企業ブランドの向上</a:t>
                      </a:r>
                      <a:r>
                        <a:rPr kumimoji="1" lang="ja-JP" altLang="en-US" sz="1800" spc="-150" dirty="0"/>
                        <a:t>に必要</a:t>
                      </a:r>
                    </a:p>
                  </a:txBody>
                  <a:tcPr/>
                </a:tc>
                <a:extLst>
                  <a:ext uri="{0D108BD9-81ED-4DB2-BD59-A6C34878D82A}">
                    <a16:rowId xmlns:a16="http://schemas.microsoft.com/office/drawing/2014/main" val="3371547658"/>
                  </a:ext>
                </a:extLst>
              </a:tr>
              <a:tr h="370840">
                <a:tc>
                  <a:txBody>
                    <a:bodyPr/>
                    <a:lstStyle/>
                    <a:p>
                      <a:r>
                        <a:rPr kumimoji="1" lang="en-US" altLang="ja-JP" sz="1800" spc="-150" dirty="0"/>
                        <a:t>9</a:t>
                      </a:r>
                      <a:endParaRPr kumimoji="1" lang="ja-JP" altLang="en-US" sz="1800" spc="-150" dirty="0"/>
                    </a:p>
                  </a:txBody>
                  <a:tcPr/>
                </a:tc>
                <a:tc>
                  <a:txBody>
                    <a:bodyPr/>
                    <a:lstStyle/>
                    <a:p>
                      <a:r>
                        <a:rPr kumimoji="1" lang="ja-JP" altLang="en-US" sz="1800" spc="-300" dirty="0"/>
                        <a:t>サービス業</a:t>
                      </a:r>
                    </a:p>
                  </a:txBody>
                  <a:tcPr/>
                </a:tc>
                <a:tc>
                  <a:txBody>
                    <a:bodyPr/>
                    <a:lstStyle/>
                    <a:p>
                      <a:r>
                        <a:rPr kumimoji="1" lang="en-US" altLang="ja-JP" sz="1800" spc="-150" dirty="0"/>
                        <a:t>11</a:t>
                      </a:r>
                      <a:r>
                        <a:rPr kumimoji="1" lang="ja-JP" altLang="en-US" sz="1800" spc="-150" dirty="0"/>
                        <a:t>～</a:t>
                      </a:r>
                      <a:r>
                        <a:rPr kumimoji="1" lang="en-US" altLang="ja-JP" sz="1800" spc="-150" dirty="0"/>
                        <a:t>50</a:t>
                      </a:r>
                      <a:r>
                        <a:rPr kumimoji="1" lang="ja-JP" altLang="en-US" sz="1800" spc="-150" dirty="0"/>
                        <a:t>名</a:t>
                      </a:r>
                    </a:p>
                  </a:txBody>
                  <a:tcPr/>
                </a:tc>
                <a:tc>
                  <a:txBody>
                    <a:bodyPr/>
                    <a:lstStyle/>
                    <a:p>
                      <a:r>
                        <a:rPr kumimoji="1" lang="ja-JP" altLang="en-US" sz="1800" spc="-150" dirty="0"/>
                        <a:t>世界中の何処の誰も自分たちが出来る事から何か始めないと環境破壊に歯止めが掛からないから。</a:t>
                      </a:r>
                    </a:p>
                  </a:txBody>
                  <a:tcPr/>
                </a:tc>
                <a:extLst>
                  <a:ext uri="{0D108BD9-81ED-4DB2-BD59-A6C34878D82A}">
                    <a16:rowId xmlns:a16="http://schemas.microsoft.com/office/drawing/2014/main" val="720000228"/>
                  </a:ext>
                </a:extLst>
              </a:tr>
              <a:tr h="370840">
                <a:tc>
                  <a:txBody>
                    <a:bodyPr/>
                    <a:lstStyle/>
                    <a:p>
                      <a:r>
                        <a:rPr kumimoji="1" lang="en-US" altLang="ja-JP" sz="1800" spc="-150" dirty="0"/>
                        <a:t>10</a:t>
                      </a:r>
                      <a:endParaRPr kumimoji="1" lang="ja-JP" altLang="en-US" sz="1800" spc="-150" dirty="0"/>
                    </a:p>
                  </a:txBody>
                  <a:tcPr/>
                </a:tc>
                <a:tc>
                  <a:txBody>
                    <a:bodyPr/>
                    <a:lstStyle/>
                    <a:p>
                      <a:r>
                        <a:rPr kumimoji="1" lang="ja-JP" altLang="en-US" sz="1800" spc="-150" dirty="0"/>
                        <a:t>卸売業・小売業</a:t>
                      </a:r>
                    </a:p>
                  </a:txBody>
                  <a:tcPr/>
                </a:tc>
                <a:tc>
                  <a:txBody>
                    <a:bodyPr/>
                    <a:lstStyle/>
                    <a:p>
                      <a:r>
                        <a:rPr kumimoji="1" lang="en-US" altLang="ja-JP" sz="1800" spc="-150" dirty="0"/>
                        <a:t>201</a:t>
                      </a:r>
                      <a:r>
                        <a:rPr kumimoji="1" lang="ja-JP" altLang="en-US" sz="1800" spc="-150" dirty="0"/>
                        <a:t>名以上</a:t>
                      </a:r>
                    </a:p>
                  </a:txBody>
                  <a:tcPr/>
                </a:tc>
                <a:tc>
                  <a:txBody>
                    <a:bodyPr/>
                    <a:lstStyle/>
                    <a:p>
                      <a:r>
                        <a:rPr kumimoji="1" lang="ja-JP" altLang="en-US" sz="1800" spc="-150" dirty="0"/>
                        <a:t>カーボンニュートラルが結果的に</a:t>
                      </a:r>
                      <a:r>
                        <a:rPr kumimoji="1" lang="ja-JP" altLang="en-US" sz="1800" u="sng" spc="-150" dirty="0">
                          <a:solidFill>
                            <a:srgbClr val="FF0000"/>
                          </a:solidFill>
                        </a:rPr>
                        <a:t>コストダウンにつながる</a:t>
                      </a:r>
                      <a:r>
                        <a:rPr kumimoji="1" lang="ja-JP" altLang="en-US" sz="1800" spc="-150" dirty="0"/>
                        <a:t>。節電等</a:t>
                      </a:r>
                    </a:p>
                  </a:txBody>
                  <a:tcPr/>
                </a:tc>
                <a:extLst>
                  <a:ext uri="{0D108BD9-81ED-4DB2-BD59-A6C34878D82A}">
                    <a16:rowId xmlns:a16="http://schemas.microsoft.com/office/drawing/2014/main" val="647503395"/>
                  </a:ext>
                </a:extLst>
              </a:tr>
            </a:tbl>
          </a:graphicData>
        </a:graphic>
      </p:graphicFrame>
      <p:sp>
        <p:nvSpPr>
          <p:cNvPr id="6" name="タイトル 1">
            <a:extLst>
              <a:ext uri="{FF2B5EF4-FFF2-40B4-BE49-F238E27FC236}">
                <a16:creationId xmlns:a16="http://schemas.microsoft.com/office/drawing/2014/main" id="{0634B79B-7769-4E0B-88AD-E3A84200D244}"/>
              </a:ext>
            </a:extLst>
          </p:cNvPr>
          <p:cNvSpPr txBox="1">
            <a:spLocks/>
          </p:cNvSpPr>
          <p:nvPr/>
        </p:nvSpPr>
        <p:spPr>
          <a:xfrm>
            <a:off x="9712171" y="61351"/>
            <a:ext cx="2432481"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設問１（取り組む理由）</a:t>
            </a:r>
          </a:p>
        </p:txBody>
      </p:sp>
    </p:spTree>
    <p:extLst>
      <p:ext uri="{BB962C8B-B14F-4D97-AF65-F5344CB8AC3E}">
        <p14:creationId xmlns:p14="http://schemas.microsoft.com/office/powerpoint/2010/main" val="22451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34465" y="173619"/>
            <a:ext cx="11295559" cy="743110"/>
          </a:xfrm>
        </p:spPr>
        <p:txBody>
          <a:bodyPr>
            <a:normAutofit/>
          </a:bodyPr>
          <a:lstStyle/>
          <a:p>
            <a:r>
              <a:rPr kumimoji="1" lang="ja-JP" altLang="en-US" dirty="0"/>
              <a:t>１．カーボンニュートラルの取り組み状況</a:t>
            </a:r>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7" name="タイトル 1">
            <a:extLst>
              <a:ext uri="{FF2B5EF4-FFF2-40B4-BE49-F238E27FC236}">
                <a16:creationId xmlns:a16="http://schemas.microsoft.com/office/drawing/2014/main" id="{B1007596-E5CE-4AEB-8D28-601868AAF116}"/>
              </a:ext>
            </a:extLst>
          </p:cNvPr>
          <p:cNvSpPr txBox="1">
            <a:spLocks/>
          </p:cNvSpPr>
          <p:nvPr/>
        </p:nvSpPr>
        <p:spPr>
          <a:xfrm>
            <a:off x="121401" y="921220"/>
            <a:ext cx="10469659" cy="595833"/>
          </a:xfrm>
          <a:prstGeom prst="rect">
            <a:avLst/>
          </a:prstGeom>
        </p:spPr>
        <p:txBody>
          <a:bodyPr vert="horz" lIns="91440" tIns="45720" rIns="91440" bIns="45720" rtlCol="0" anchor="b" anchorCtr="0">
            <a:normAutofit fontScale="77500" lnSpcReduction="20000"/>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2800" dirty="0"/>
              <a:t>・カーボンニュートラルに対して</a:t>
            </a:r>
            <a:r>
              <a:rPr lang="ja-JP" altLang="en-US" sz="2800" b="1" u="sng" dirty="0"/>
              <a:t>取り組まない</a:t>
            </a:r>
            <a:r>
              <a:rPr lang="ja-JP" altLang="en-US" sz="2800" dirty="0"/>
              <a:t>理由（自由記述欄／主なもの）</a:t>
            </a:r>
          </a:p>
        </p:txBody>
      </p:sp>
      <p:graphicFrame>
        <p:nvGraphicFramePr>
          <p:cNvPr id="3" name="表 2">
            <a:extLst>
              <a:ext uri="{FF2B5EF4-FFF2-40B4-BE49-F238E27FC236}">
                <a16:creationId xmlns:a16="http://schemas.microsoft.com/office/drawing/2014/main" id="{318BC713-8DE8-470E-8E2A-FDACB9525DD4}"/>
              </a:ext>
            </a:extLst>
          </p:cNvPr>
          <p:cNvGraphicFramePr>
            <a:graphicFrameLocks noGrp="1"/>
          </p:cNvGraphicFramePr>
          <p:nvPr>
            <p:extLst>
              <p:ext uri="{D42A27DB-BD31-4B8C-83A1-F6EECF244321}">
                <p14:modId xmlns:p14="http://schemas.microsoft.com/office/powerpoint/2010/main" val="1317012689"/>
              </p:ext>
            </p:extLst>
          </p:nvPr>
        </p:nvGraphicFramePr>
        <p:xfrm>
          <a:off x="186432" y="1543983"/>
          <a:ext cx="11594111" cy="5081612"/>
        </p:xfrm>
        <a:graphic>
          <a:graphicData uri="http://schemas.openxmlformats.org/drawingml/2006/table">
            <a:tbl>
              <a:tblPr firstRow="1" bandRow="1">
                <a:tableStyleId>{5C22544A-7EE6-4342-B048-85BDC9FD1C3A}</a:tableStyleId>
              </a:tblPr>
              <a:tblGrid>
                <a:gridCol w="500380">
                  <a:extLst>
                    <a:ext uri="{9D8B030D-6E8A-4147-A177-3AD203B41FA5}">
                      <a16:colId xmlns:a16="http://schemas.microsoft.com/office/drawing/2014/main" val="4080563079"/>
                    </a:ext>
                  </a:extLst>
                </a:gridCol>
                <a:gridCol w="1732280">
                  <a:extLst>
                    <a:ext uri="{9D8B030D-6E8A-4147-A177-3AD203B41FA5}">
                      <a16:colId xmlns:a16="http://schemas.microsoft.com/office/drawing/2014/main" val="1114782713"/>
                    </a:ext>
                  </a:extLst>
                </a:gridCol>
                <a:gridCol w="1465580">
                  <a:extLst>
                    <a:ext uri="{9D8B030D-6E8A-4147-A177-3AD203B41FA5}">
                      <a16:colId xmlns:a16="http://schemas.microsoft.com/office/drawing/2014/main" val="3386256378"/>
                    </a:ext>
                  </a:extLst>
                </a:gridCol>
                <a:gridCol w="7895871">
                  <a:extLst>
                    <a:ext uri="{9D8B030D-6E8A-4147-A177-3AD203B41FA5}">
                      <a16:colId xmlns:a16="http://schemas.microsoft.com/office/drawing/2014/main" val="1394053111"/>
                    </a:ext>
                  </a:extLst>
                </a:gridCol>
              </a:tblGrid>
              <a:tr h="370840">
                <a:tc>
                  <a:txBody>
                    <a:bodyPr/>
                    <a:lstStyle/>
                    <a:p>
                      <a:endParaRPr kumimoji="1" lang="ja-JP" altLang="en-US" sz="1800" spc="-150" dirty="0"/>
                    </a:p>
                  </a:txBody>
                  <a:tcPr/>
                </a:tc>
                <a:tc>
                  <a:txBody>
                    <a:bodyPr/>
                    <a:lstStyle/>
                    <a:p>
                      <a:pPr algn="ctr"/>
                      <a:r>
                        <a:rPr kumimoji="1" lang="ja-JP" altLang="en-US" sz="1800" spc="-150" dirty="0"/>
                        <a:t>業種</a:t>
                      </a:r>
                    </a:p>
                  </a:txBody>
                  <a:tcPr/>
                </a:tc>
                <a:tc>
                  <a:txBody>
                    <a:bodyPr/>
                    <a:lstStyle/>
                    <a:p>
                      <a:pPr algn="ctr"/>
                      <a:r>
                        <a:rPr kumimoji="1" lang="ja-JP" altLang="en-US" sz="1800" spc="-150" dirty="0"/>
                        <a:t>従業員規模</a:t>
                      </a:r>
                    </a:p>
                  </a:txBody>
                  <a:tcPr/>
                </a:tc>
                <a:tc>
                  <a:txBody>
                    <a:bodyPr/>
                    <a:lstStyle/>
                    <a:p>
                      <a:pPr algn="ctr"/>
                      <a:r>
                        <a:rPr kumimoji="1" lang="ja-JP" altLang="en-US" sz="1800" spc="-150" dirty="0"/>
                        <a:t>取り組まない理由</a:t>
                      </a:r>
                    </a:p>
                  </a:txBody>
                  <a:tcPr/>
                </a:tc>
                <a:extLst>
                  <a:ext uri="{0D108BD9-81ED-4DB2-BD59-A6C34878D82A}">
                    <a16:rowId xmlns:a16="http://schemas.microsoft.com/office/drawing/2014/main" val="2358693104"/>
                  </a:ext>
                </a:extLst>
              </a:tr>
              <a:tr h="370840">
                <a:tc>
                  <a:txBody>
                    <a:bodyPr/>
                    <a:lstStyle/>
                    <a:p>
                      <a:r>
                        <a:rPr kumimoji="1" lang="en-US" altLang="ja-JP" sz="1800" spc="-150" dirty="0"/>
                        <a:t>1</a:t>
                      </a:r>
                      <a:endParaRPr kumimoji="1" lang="ja-JP" altLang="en-US" sz="1800" spc="-150" dirty="0"/>
                    </a:p>
                  </a:txBody>
                  <a:tcPr/>
                </a:tc>
                <a:tc>
                  <a:txBody>
                    <a:bodyPr/>
                    <a:lstStyle/>
                    <a:p>
                      <a:r>
                        <a:rPr kumimoji="1" lang="ja-JP" altLang="en-US" sz="1800" spc="-150" dirty="0"/>
                        <a:t>製造業</a:t>
                      </a:r>
                    </a:p>
                  </a:txBody>
                  <a:tcPr/>
                </a:tc>
                <a:tc>
                  <a:txBody>
                    <a:bodyPr/>
                    <a:lstStyle/>
                    <a:p>
                      <a:r>
                        <a:rPr kumimoji="1" lang="en-US" altLang="ja-JP" sz="1800" spc="-150" dirty="0"/>
                        <a:t>201</a:t>
                      </a:r>
                      <a:r>
                        <a:rPr kumimoji="1" lang="ja-JP" altLang="en-US" sz="1800" spc="-150" dirty="0"/>
                        <a:t>名以上</a:t>
                      </a:r>
                    </a:p>
                  </a:txBody>
                  <a:tcPr/>
                </a:tc>
                <a:tc>
                  <a:txBody>
                    <a:bodyPr/>
                    <a:lstStyle/>
                    <a:p>
                      <a:r>
                        <a:rPr kumimoji="1" lang="ja-JP" altLang="en-US" sz="1800" spc="-150" dirty="0"/>
                        <a:t>節電等の取組みはしているが、カーボンニュートラルを意識したものではない</a:t>
                      </a:r>
                    </a:p>
                  </a:txBody>
                  <a:tcPr/>
                </a:tc>
                <a:extLst>
                  <a:ext uri="{0D108BD9-81ED-4DB2-BD59-A6C34878D82A}">
                    <a16:rowId xmlns:a16="http://schemas.microsoft.com/office/drawing/2014/main" val="262350276"/>
                  </a:ext>
                </a:extLst>
              </a:tr>
              <a:tr h="370840">
                <a:tc>
                  <a:txBody>
                    <a:bodyPr/>
                    <a:lstStyle/>
                    <a:p>
                      <a:r>
                        <a:rPr kumimoji="1" lang="en-US" altLang="ja-JP" sz="1800" spc="-150" dirty="0"/>
                        <a:t>2</a:t>
                      </a:r>
                      <a:endParaRPr kumimoji="1" lang="ja-JP" altLang="en-US" sz="1800" spc="-150" dirty="0"/>
                    </a:p>
                  </a:txBody>
                  <a:tcPr/>
                </a:tc>
                <a:tc>
                  <a:txBody>
                    <a:bodyPr/>
                    <a:lstStyle/>
                    <a:p>
                      <a:r>
                        <a:rPr kumimoji="1" lang="ja-JP" altLang="en-US" sz="1800" spc="-150" dirty="0"/>
                        <a:t>製造業</a:t>
                      </a:r>
                    </a:p>
                  </a:txBody>
                  <a:tcPr/>
                </a:tc>
                <a:tc>
                  <a:txBody>
                    <a:bodyPr/>
                    <a:lstStyle/>
                    <a:p>
                      <a:r>
                        <a:rPr kumimoji="1" lang="en-US" altLang="ja-JP" sz="1800" spc="-150" dirty="0"/>
                        <a:t>51</a:t>
                      </a:r>
                      <a:r>
                        <a:rPr kumimoji="1" lang="ja-JP" altLang="en-US" sz="1800" spc="-150" dirty="0"/>
                        <a:t>～</a:t>
                      </a:r>
                      <a:r>
                        <a:rPr kumimoji="1" lang="en-US" altLang="ja-JP" sz="1800" spc="-150" dirty="0"/>
                        <a:t>100</a:t>
                      </a:r>
                      <a:r>
                        <a:rPr kumimoji="1" lang="ja-JP" altLang="en-US" sz="1800" spc="-150" dirty="0"/>
                        <a:t>名</a:t>
                      </a:r>
                    </a:p>
                  </a:txBody>
                  <a:tcPr/>
                </a:tc>
                <a:tc>
                  <a:txBody>
                    <a:bodyPr/>
                    <a:lstStyle/>
                    <a:p>
                      <a:r>
                        <a:rPr kumimoji="1" lang="ja-JP" altLang="en-US" sz="1800" u="sng" spc="-150" dirty="0">
                          <a:solidFill>
                            <a:srgbClr val="FF0000"/>
                          </a:solidFill>
                        </a:rPr>
                        <a:t>やり方が思いつかない</a:t>
                      </a:r>
                    </a:p>
                  </a:txBody>
                  <a:tcPr/>
                </a:tc>
                <a:extLst>
                  <a:ext uri="{0D108BD9-81ED-4DB2-BD59-A6C34878D82A}">
                    <a16:rowId xmlns:a16="http://schemas.microsoft.com/office/drawing/2014/main" val="314027730"/>
                  </a:ext>
                </a:extLst>
              </a:tr>
              <a:tr h="366566">
                <a:tc>
                  <a:txBody>
                    <a:bodyPr/>
                    <a:lstStyle/>
                    <a:p>
                      <a:r>
                        <a:rPr kumimoji="1" lang="en-US" altLang="ja-JP" sz="1800" spc="-150" dirty="0"/>
                        <a:t>3</a:t>
                      </a:r>
                      <a:endParaRPr kumimoji="1" lang="ja-JP" altLang="en-US" sz="1800" spc="-150" dirty="0"/>
                    </a:p>
                  </a:txBody>
                  <a:tcPr/>
                </a:tc>
                <a:tc>
                  <a:txBody>
                    <a:bodyPr/>
                    <a:lstStyle/>
                    <a:p>
                      <a:r>
                        <a:rPr kumimoji="1" lang="ja-JP" altLang="en-US" sz="1800" spc="-150" dirty="0"/>
                        <a:t>製造業</a:t>
                      </a:r>
                    </a:p>
                  </a:txBody>
                  <a:tcPr/>
                </a:tc>
                <a:tc>
                  <a:txBody>
                    <a:bodyPr/>
                    <a:lstStyle/>
                    <a:p>
                      <a:r>
                        <a:rPr kumimoji="1" lang="en-US" altLang="ja-JP" sz="1800" spc="-150" dirty="0"/>
                        <a:t>11</a:t>
                      </a:r>
                      <a:r>
                        <a:rPr kumimoji="1" lang="ja-JP" altLang="en-US" sz="1800" spc="-150" dirty="0"/>
                        <a:t>～</a:t>
                      </a:r>
                      <a:r>
                        <a:rPr kumimoji="1" lang="en-US" altLang="ja-JP" sz="1800" spc="-150" dirty="0"/>
                        <a:t>20</a:t>
                      </a:r>
                      <a:r>
                        <a:rPr kumimoji="1" lang="ja-JP" altLang="en-US" sz="1800" spc="-150" dirty="0"/>
                        <a:t>名</a:t>
                      </a:r>
                    </a:p>
                  </a:txBody>
                  <a:tcPr/>
                </a:tc>
                <a:tc>
                  <a:txBody>
                    <a:bodyPr/>
                    <a:lstStyle/>
                    <a:p>
                      <a:r>
                        <a:rPr kumimoji="1" lang="ja-JP" altLang="en-US" sz="1800" spc="-150" dirty="0"/>
                        <a:t>意味がわからない</a:t>
                      </a:r>
                    </a:p>
                  </a:txBody>
                  <a:tcPr/>
                </a:tc>
                <a:extLst>
                  <a:ext uri="{0D108BD9-81ED-4DB2-BD59-A6C34878D82A}">
                    <a16:rowId xmlns:a16="http://schemas.microsoft.com/office/drawing/2014/main" val="1313886969"/>
                  </a:ext>
                </a:extLst>
              </a:tr>
              <a:tr h="366566">
                <a:tc>
                  <a:txBody>
                    <a:bodyPr/>
                    <a:lstStyle/>
                    <a:p>
                      <a:r>
                        <a:rPr kumimoji="1" lang="en-US" altLang="ja-JP" sz="1800" spc="-150" dirty="0"/>
                        <a:t>4</a:t>
                      </a:r>
                      <a:endParaRPr kumimoji="1" lang="ja-JP" altLang="en-US" sz="1800" spc="-150" dirty="0"/>
                    </a:p>
                  </a:txBody>
                  <a:tcPr/>
                </a:tc>
                <a:tc>
                  <a:txBody>
                    <a:bodyPr/>
                    <a:lstStyle/>
                    <a:p>
                      <a:r>
                        <a:rPr kumimoji="1" lang="ja-JP" altLang="en-US" sz="1800" spc="-150" dirty="0"/>
                        <a:t>情報・通信業</a:t>
                      </a:r>
                    </a:p>
                  </a:txBody>
                  <a:tcPr/>
                </a:tc>
                <a:tc>
                  <a:txBody>
                    <a:bodyPr/>
                    <a:lstStyle/>
                    <a:p>
                      <a:r>
                        <a:rPr kumimoji="1" lang="en-US" altLang="ja-JP" sz="1800" spc="-150" dirty="0"/>
                        <a:t>51</a:t>
                      </a:r>
                      <a:r>
                        <a:rPr kumimoji="1" lang="ja-JP" altLang="en-US" sz="1800" spc="-150" dirty="0"/>
                        <a:t>～</a:t>
                      </a:r>
                      <a:r>
                        <a:rPr kumimoji="1" lang="en-US" altLang="ja-JP" sz="1800" spc="-150" dirty="0"/>
                        <a:t>100</a:t>
                      </a:r>
                      <a:r>
                        <a:rPr kumimoji="1" lang="ja-JP" altLang="en-US" sz="1800" spc="-150" dirty="0"/>
                        <a:t>名</a:t>
                      </a:r>
                    </a:p>
                  </a:txBody>
                  <a:tcPr/>
                </a:tc>
                <a:tc>
                  <a:txBody>
                    <a:bodyPr/>
                    <a:lstStyle/>
                    <a:p>
                      <a:r>
                        <a:rPr kumimoji="1" lang="ja-JP" altLang="en-US" sz="1800" spc="-150" dirty="0"/>
                        <a:t>人員不足</a:t>
                      </a:r>
                    </a:p>
                  </a:txBody>
                  <a:tcPr/>
                </a:tc>
                <a:extLst>
                  <a:ext uri="{0D108BD9-81ED-4DB2-BD59-A6C34878D82A}">
                    <a16:rowId xmlns:a16="http://schemas.microsoft.com/office/drawing/2014/main" val="1711765426"/>
                  </a:ext>
                </a:extLst>
              </a:tr>
              <a:tr h="370840">
                <a:tc>
                  <a:txBody>
                    <a:bodyPr/>
                    <a:lstStyle/>
                    <a:p>
                      <a:r>
                        <a:rPr kumimoji="1" lang="en-US" altLang="ja-JP" sz="1800" spc="-150" dirty="0"/>
                        <a:t>5</a:t>
                      </a:r>
                      <a:endParaRPr kumimoji="1" lang="ja-JP" altLang="en-US" sz="1800" spc="-150" dirty="0"/>
                    </a:p>
                  </a:txBody>
                  <a:tcPr/>
                </a:tc>
                <a:tc>
                  <a:txBody>
                    <a:bodyPr/>
                    <a:lstStyle/>
                    <a:p>
                      <a:r>
                        <a:rPr kumimoji="1" lang="ja-JP" altLang="en-US" sz="1800" spc="-150" dirty="0"/>
                        <a:t>運輸業</a:t>
                      </a:r>
                    </a:p>
                  </a:txBody>
                  <a:tcPr/>
                </a:tc>
                <a:tc>
                  <a:txBody>
                    <a:bodyPr/>
                    <a:lstStyle/>
                    <a:p>
                      <a:r>
                        <a:rPr kumimoji="1" lang="en-US" altLang="ja-JP" sz="1800" spc="-150" dirty="0"/>
                        <a:t>21</a:t>
                      </a:r>
                      <a:r>
                        <a:rPr kumimoji="1" lang="ja-JP" altLang="en-US" sz="1800" spc="-150" dirty="0"/>
                        <a:t>～</a:t>
                      </a:r>
                      <a:r>
                        <a:rPr kumimoji="1" lang="en-US" altLang="ja-JP" sz="1800" spc="-150" dirty="0"/>
                        <a:t>50</a:t>
                      </a:r>
                      <a:r>
                        <a:rPr kumimoji="1" lang="ja-JP" altLang="en-US" sz="1800" spc="-150" dirty="0"/>
                        <a:t>名</a:t>
                      </a:r>
                    </a:p>
                  </a:txBody>
                  <a:tcPr/>
                </a:tc>
                <a:tc>
                  <a:txBody>
                    <a:bodyPr/>
                    <a:lstStyle/>
                    <a:p>
                      <a:r>
                        <a:rPr kumimoji="1" lang="ja-JP" altLang="en-US" sz="1800" u="sng" spc="-150" dirty="0">
                          <a:solidFill>
                            <a:srgbClr val="FF0000"/>
                          </a:solidFill>
                        </a:rPr>
                        <a:t>具体的にどうすればいいのかわからない</a:t>
                      </a:r>
                    </a:p>
                  </a:txBody>
                  <a:tcPr/>
                </a:tc>
                <a:extLst>
                  <a:ext uri="{0D108BD9-81ED-4DB2-BD59-A6C34878D82A}">
                    <a16:rowId xmlns:a16="http://schemas.microsoft.com/office/drawing/2014/main" val="3724054395"/>
                  </a:ext>
                </a:extLst>
              </a:tr>
              <a:tr h="370840">
                <a:tc>
                  <a:txBody>
                    <a:bodyPr/>
                    <a:lstStyle/>
                    <a:p>
                      <a:r>
                        <a:rPr kumimoji="1" lang="en-US" altLang="ja-JP" sz="1800" spc="-150" dirty="0"/>
                        <a:t>6</a:t>
                      </a:r>
                      <a:endParaRPr kumimoji="1" lang="ja-JP" altLang="en-US" sz="1800" spc="-150" dirty="0"/>
                    </a:p>
                  </a:txBody>
                  <a:tcPr/>
                </a:tc>
                <a:tc>
                  <a:txBody>
                    <a:bodyPr/>
                    <a:lstStyle/>
                    <a:p>
                      <a:r>
                        <a:rPr kumimoji="1" lang="ja-JP" altLang="en-US" sz="1800" spc="-150" dirty="0"/>
                        <a:t>宿泊業</a:t>
                      </a:r>
                    </a:p>
                  </a:txBody>
                  <a:tcPr/>
                </a:tc>
                <a:tc>
                  <a:txBody>
                    <a:bodyPr/>
                    <a:lstStyle/>
                    <a:p>
                      <a:r>
                        <a:rPr kumimoji="1" lang="en-US" altLang="ja-JP" sz="1800" spc="-150" dirty="0"/>
                        <a:t>101</a:t>
                      </a:r>
                      <a:r>
                        <a:rPr kumimoji="1" lang="ja-JP" altLang="en-US" sz="1800" spc="-150" dirty="0"/>
                        <a:t>～</a:t>
                      </a:r>
                      <a:r>
                        <a:rPr kumimoji="1" lang="en-US" altLang="ja-JP" sz="1800" spc="-150" dirty="0"/>
                        <a:t>200</a:t>
                      </a:r>
                      <a:r>
                        <a:rPr kumimoji="1" lang="ja-JP" altLang="en-US" sz="1800" spc="-150" dirty="0"/>
                        <a:t>名</a:t>
                      </a:r>
                    </a:p>
                  </a:txBody>
                  <a:tcPr/>
                </a:tc>
                <a:tc>
                  <a:txBody>
                    <a:bodyPr/>
                    <a:lstStyle/>
                    <a:p>
                      <a:r>
                        <a:rPr kumimoji="1" lang="ja-JP" altLang="en-US" sz="1800" spc="-150" dirty="0"/>
                        <a:t>将来的な取り組みを検討している</a:t>
                      </a:r>
                    </a:p>
                  </a:txBody>
                  <a:tcPr/>
                </a:tc>
                <a:extLst>
                  <a:ext uri="{0D108BD9-81ED-4DB2-BD59-A6C34878D82A}">
                    <a16:rowId xmlns:a16="http://schemas.microsoft.com/office/drawing/2014/main" val="4202720652"/>
                  </a:ext>
                </a:extLst>
              </a:tr>
              <a:tr h="370840">
                <a:tc>
                  <a:txBody>
                    <a:bodyPr/>
                    <a:lstStyle/>
                    <a:p>
                      <a:r>
                        <a:rPr kumimoji="1" lang="en-US" altLang="ja-JP" sz="1800" spc="-150" dirty="0"/>
                        <a:t>7</a:t>
                      </a:r>
                      <a:endParaRPr kumimoji="1" lang="ja-JP" altLang="en-US" sz="1800" spc="-150" dirty="0"/>
                    </a:p>
                  </a:txBody>
                  <a:tcPr/>
                </a:tc>
                <a:tc>
                  <a:txBody>
                    <a:bodyPr/>
                    <a:lstStyle/>
                    <a:p>
                      <a:r>
                        <a:rPr kumimoji="1" lang="ja-JP" altLang="en-US" sz="1800" spc="-300" dirty="0"/>
                        <a:t>不動産業</a:t>
                      </a:r>
                    </a:p>
                  </a:txBody>
                  <a:tcPr/>
                </a:tc>
                <a:tc>
                  <a:txBody>
                    <a:bodyPr/>
                    <a:lstStyle/>
                    <a:p>
                      <a:r>
                        <a:rPr kumimoji="1" lang="en-US" altLang="ja-JP" sz="1800" spc="-150" dirty="0"/>
                        <a:t>11</a:t>
                      </a:r>
                      <a:r>
                        <a:rPr kumimoji="1" lang="ja-JP" altLang="en-US" sz="1800" spc="-150" dirty="0"/>
                        <a:t>～</a:t>
                      </a:r>
                      <a:r>
                        <a:rPr kumimoji="1" lang="en-US" altLang="ja-JP" sz="1800" spc="-150" dirty="0"/>
                        <a:t>20</a:t>
                      </a:r>
                      <a:r>
                        <a:rPr kumimoji="1" lang="ja-JP" altLang="en-US" sz="1800" spc="-150" dirty="0"/>
                        <a:t>名</a:t>
                      </a:r>
                    </a:p>
                  </a:txBody>
                  <a:tcPr/>
                </a:tc>
                <a:tc>
                  <a:txBody>
                    <a:bodyPr/>
                    <a:lstStyle/>
                    <a:p>
                      <a:r>
                        <a:rPr kumimoji="1" lang="ja-JP" altLang="en-US" sz="1800" u="sng" spc="-150" dirty="0">
                          <a:solidFill>
                            <a:srgbClr val="FF0000"/>
                          </a:solidFill>
                        </a:rPr>
                        <a:t>具体的な進め方がわからない</a:t>
                      </a:r>
                    </a:p>
                  </a:txBody>
                  <a:tcPr/>
                </a:tc>
                <a:extLst>
                  <a:ext uri="{0D108BD9-81ED-4DB2-BD59-A6C34878D82A}">
                    <a16:rowId xmlns:a16="http://schemas.microsoft.com/office/drawing/2014/main" val="1941761162"/>
                  </a:ext>
                </a:extLst>
              </a:tr>
              <a:tr h="370840">
                <a:tc>
                  <a:txBody>
                    <a:bodyPr/>
                    <a:lstStyle/>
                    <a:p>
                      <a:r>
                        <a:rPr kumimoji="1" lang="en-US" altLang="ja-JP" sz="1800" spc="-150" dirty="0"/>
                        <a:t>8</a:t>
                      </a:r>
                      <a:endParaRPr kumimoji="1" lang="ja-JP" altLang="en-US" sz="1800" spc="-150" dirty="0"/>
                    </a:p>
                  </a:txBody>
                  <a:tcPr/>
                </a:tc>
                <a:tc>
                  <a:txBody>
                    <a:bodyPr/>
                    <a:lstStyle/>
                    <a:p>
                      <a:r>
                        <a:rPr kumimoji="1" lang="ja-JP" altLang="en-US" sz="1800" spc="-300" dirty="0"/>
                        <a:t>不動産業</a:t>
                      </a:r>
                    </a:p>
                  </a:txBody>
                  <a:tcPr/>
                </a:tc>
                <a:tc>
                  <a:txBody>
                    <a:bodyPr/>
                    <a:lstStyle/>
                    <a:p>
                      <a:r>
                        <a:rPr kumimoji="1" lang="en-US" altLang="ja-JP" sz="1800" spc="-150" dirty="0"/>
                        <a:t>6</a:t>
                      </a:r>
                      <a:r>
                        <a:rPr kumimoji="1" lang="ja-JP" altLang="en-US" sz="1800" spc="-150" dirty="0"/>
                        <a:t>～</a:t>
                      </a:r>
                      <a:r>
                        <a:rPr kumimoji="1" lang="en-US" altLang="ja-JP" sz="1800" spc="-150" dirty="0"/>
                        <a:t>10</a:t>
                      </a:r>
                      <a:r>
                        <a:rPr kumimoji="1" lang="ja-JP" altLang="en-US" sz="1800" spc="-150" dirty="0"/>
                        <a:t>名</a:t>
                      </a:r>
                    </a:p>
                  </a:txBody>
                  <a:tcPr/>
                </a:tc>
                <a:tc>
                  <a:txBody>
                    <a:bodyPr/>
                    <a:lstStyle/>
                    <a:p>
                      <a:r>
                        <a:rPr kumimoji="1" lang="ja-JP" altLang="en-US" sz="1800" spc="-150" dirty="0"/>
                        <a:t>取り組む理由がない</a:t>
                      </a:r>
                    </a:p>
                  </a:txBody>
                  <a:tcPr/>
                </a:tc>
                <a:extLst>
                  <a:ext uri="{0D108BD9-81ED-4DB2-BD59-A6C34878D82A}">
                    <a16:rowId xmlns:a16="http://schemas.microsoft.com/office/drawing/2014/main" val="3371547658"/>
                  </a:ext>
                </a:extLst>
              </a:tr>
              <a:tr h="370840">
                <a:tc>
                  <a:txBody>
                    <a:bodyPr/>
                    <a:lstStyle/>
                    <a:p>
                      <a:r>
                        <a:rPr kumimoji="1" lang="en-US" altLang="ja-JP" sz="1800" spc="-150" dirty="0"/>
                        <a:t>9</a:t>
                      </a:r>
                      <a:endParaRPr kumimoji="1" lang="ja-JP" altLang="en-US" sz="1800" spc="-150" dirty="0"/>
                    </a:p>
                  </a:txBody>
                  <a:tcPr/>
                </a:tc>
                <a:tc>
                  <a:txBody>
                    <a:bodyPr/>
                    <a:lstStyle/>
                    <a:p>
                      <a:r>
                        <a:rPr kumimoji="1" lang="ja-JP" altLang="en-US" sz="1800" spc="-300" dirty="0"/>
                        <a:t>金融・保険・士業</a:t>
                      </a:r>
                    </a:p>
                  </a:txBody>
                  <a:tcPr/>
                </a:tc>
                <a:tc>
                  <a:txBody>
                    <a:bodyPr/>
                    <a:lstStyle/>
                    <a:p>
                      <a:r>
                        <a:rPr kumimoji="1" lang="en-US" altLang="ja-JP" sz="1800" spc="-150" dirty="0"/>
                        <a:t>21</a:t>
                      </a:r>
                      <a:r>
                        <a:rPr kumimoji="1" lang="ja-JP" altLang="en-US" sz="1800" spc="-150" dirty="0"/>
                        <a:t>～</a:t>
                      </a:r>
                      <a:r>
                        <a:rPr kumimoji="1" lang="en-US" altLang="ja-JP" sz="1800" spc="-150" dirty="0"/>
                        <a:t>50</a:t>
                      </a:r>
                      <a:r>
                        <a:rPr kumimoji="1" lang="ja-JP" altLang="en-US" sz="1800" spc="-150" dirty="0"/>
                        <a:t>名</a:t>
                      </a:r>
                    </a:p>
                  </a:txBody>
                  <a:tcPr/>
                </a:tc>
                <a:tc>
                  <a:txBody>
                    <a:bodyPr/>
                    <a:lstStyle/>
                    <a:p>
                      <a:r>
                        <a:rPr kumimoji="1" lang="ja-JP" altLang="en-US" sz="1800" spc="-150" dirty="0"/>
                        <a:t>本件に関する自社の影響を把握できていない</a:t>
                      </a:r>
                    </a:p>
                  </a:txBody>
                  <a:tcPr/>
                </a:tc>
                <a:extLst>
                  <a:ext uri="{0D108BD9-81ED-4DB2-BD59-A6C34878D82A}">
                    <a16:rowId xmlns:a16="http://schemas.microsoft.com/office/drawing/2014/main" val="720000228"/>
                  </a:ext>
                </a:extLst>
              </a:tr>
              <a:tr h="370840">
                <a:tc>
                  <a:txBody>
                    <a:bodyPr/>
                    <a:lstStyle/>
                    <a:p>
                      <a:r>
                        <a:rPr kumimoji="1" lang="en-US" altLang="ja-JP" sz="1800" spc="-150" dirty="0"/>
                        <a:t>10</a:t>
                      </a:r>
                      <a:endParaRPr kumimoji="1" lang="ja-JP" altLang="en-US" sz="1800" spc="-150" dirty="0"/>
                    </a:p>
                  </a:txBody>
                  <a:tcPr/>
                </a:tc>
                <a:tc>
                  <a:txBody>
                    <a:bodyPr/>
                    <a:lstStyle/>
                    <a:p>
                      <a:r>
                        <a:rPr kumimoji="1" lang="ja-JP" altLang="en-US" sz="1800" spc="-150" dirty="0"/>
                        <a:t>サービス業</a:t>
                      </a:r>
                    </a:p>
                  </a:txBody>
                  <a:tcPr/>
                </a:tc>
                <a:tc>
                  <a:txBody>
                    <a:bodyPr/>
                    <a:lstStyle/>
                    <a:p>
                      <a:r>
                        <a:rPr kumimoji="1" lang="en-US" altLang="ja-JP" sz="1800" spc="-150" dirty="0"/>
                        <a:t>201</a:t>
                      </a:r>
                      <a:r>
                        <a:rPr kumimoji="1" lang="ja-JP" altLang="en-US" sz="1800" spc="-150" dirty="0"/>
                        <a:t>名以上</a:t>
                      </a:r>
                    </a:p>
                  </a:txBody>
                  <a:tcPr/>
                </a:tc>
                <a:tc>
                  <a:txBody>
                    <a:bodyPr/>
                    <a:lstStyle/>
                    <a:p>
                      <a:r>
                        <a:rPr kumimoji="1" lang="ja-JP" altLang="en-US" sz="1800" u="sng" spc="-150" dirty="0">
                          <a:solidFill>
                            <a:srgbClr val="FF0000"/>
                          </a:solidFill>
                        </a:rPr>
                        <a:t>製造業ではないため</a:t>
                      </a:r>
                    </a:p>
                  </a:txBody>
                  <a:tcPr/>
                </a:tc>
                <a:extLst>
                  <a:ext uri="{0D108BD9-81ED-4DB2-BD59-A6C34878D82A}">
                    <a16:rowId xmlns:a16="http://schemas.microsoft.com/office/drawing/2014/main" val="647503395"/>
                  </a:ext>
                </a:extLst>
              </a:tr>
              <a:tr h="370840">
                <a:tc>
                  <a:txBody>
                    <a:bodyPr/>
                    <a:lstStyle/>
                    <a:p>
                      <a:r>
                        <a:rPr kumimoji="1" lang="en-US" altLang="ja-JP" sz="1800" spc="-150" dirty="0"/>
                        <a:t>11</a:t>
                      </a:r>
                      <a:endParaRPr kumimoji="1" lang="ja-JP" altLang="en-US" sz="1800" spc="-150" dirty="0"/>
                    </a:p>
                  </a:txBody>
                  <a:tcPr/>
                </a:tc>
                <a:tc>
                  <a:txBody>
                    <a:bodyPr/>
                    <a:lstStyle/>
                    <a:p>
                      <a:r>
                        <a:rPr kumimoji="1" lang="ja-JP" altLang="en-US" sz="1800" spc="-150" dirty="0"/>
                        <a:t>サービス業</a:t>
                      </a:r>
                    </a:p>
                  </a:txBody>
                  <a:tcPr/>
                </a:tc>
                <a:tc>
                  <a:txBody>
                    <a:bodyPr/>
                    <a:lstStyle/>
                    <a:p>
                      <a:r>
                        <a:rPr kumimoji="1" lang="en-US" altLang="ja-JP" sz="1800" spc="-150" dirty="0"/>
                        <a:t>101</a:t>
                      </a:r>
                      <a:r>
                        <a:rPr kumimoji="1" lang="ja-JP" altLang="en-US" sz="1800" spc="-150" dirty="0"/>
                        <a:t>～</a:t>
                      </a:r>
                      <a:r>
                        <a:rPr kumimoji="1" lang="en-US" altLang="ja-JP" sz="1800" spc="-150" dirty="0"/>
                        <a:t>200</a:t>
                      </a:r>
                      <a:r>
                        <a:rPr kumimoji="1" lang="ja-JP" altLang="en-US" sz="1800" spc="-150" dirty="0"/>
                        <a:t>名</a:t>
                      </a:r>
                    </a:p>
                  </a:txBody>
                  <a:tcPr/>
                </a:tc>
                <a:tc>
                  <a:txBody>
                    <a:bodyPr/>
                    <a:lstStyle/>
                    <a:p>
                      <a:r>
                        <a:rPr kumimoji="1" lang="ja-JP" altLang="en-US" sz="1800" u="sng" spc="-150" dirty="0">
                          <a:solidFill>
                            <a:srgbClr val="FF0000"/>
                          </a:solidFill>
                        </a:rPr>
                        <a:t>カーボンニュートラルの定義がわからない</a:t>
                      </a:r>
                    </a:p>
                  </a:txBody>
                  <a:tcPr/>
                </a:tc>
                <a:extLst>
                  <a:ext uri="{0D108BD9-81ED-4DB2-BD59-A6C34878D82A}">
                    <a16:rowId xmlns:a16="http://schemas.microsoft.com/office/drawing/2014/main" val="407210491"/>
                  </a:ext>
                </a:extLst>
              </a:tr>
              <a:tr h="370840">
                <a:tc>
                  <a:txBody>
                    <a:bodyPr/>
                    <a:lstStyle/>
                    <a:p>
                      <a:r>
                        <a:rPr kumimoji="1" lang="en-US" altLang="ja-JP" sz="1800" spc="-150" dirty="0"/>
                        <a:t>12</a:t>
                      </a:r>
                      <a:endParaRPr kumimoji="1" lang="ja-JP" altLang="en-US" sz="1800" spc="-150" dirty="0"/>
                    </a:p>
                  </a:txBody>
                  <a:tcPr/>
                </a:tc>
                <a:tc>
                  <a:txBody>
                    <a:bodyPr/>
                    <a:lstStyle/>
                    <a:p>
                      <a:r>
                        <a:rPr kumimoji="1" lang="ja-JP" altLang="en-US" sz="1800" spc="-150" dirty="0"/>
                        <a:t>その他</a:t>
                      </a:r>
                    </a:p>
                  </a:txBody>
                  <a:tcPr/>
                </a:tc>
                <a:tc>
                  <a:txBody>
                    <a:bodyPr/>
                    <a:lstStyle/>
                    <a:p>
                      <a:r>
                        <a:rPr kumimoji="1" lang="en-US" altLang="ja-JP" sz="1800" spc="-150" dirty="0"/>
                        <a:t>11</a:t>
                      </a:r>
                      <a:r>
                        <a:rPr kumimoji="1" lang="ja-JP" altLang="en-US" sz="1800" spc="-150" dirty="0"/>
                        <a:t>～</a:t>
                      </a:r>
                      <a:r>
                        <a:rPr kumimoji="1" lang="en-US" altLang="ja-JP" sz="1800" spc="-150" dirty="0"/>
                        <a:t>20</a:t>
                      </a:r>
                      <a:r>
                        <a:rPr kumimoji="1" lang="ja-JP" altLang="en-US" sz="1800" spc="-150" dirty="0"/>
                        <a:t>名</a:t>
                      </a:r>
                    </a:p>
                  </a:txBody>
                  <a:tcPr/>
                </a:tc>
                <a:tc>
                  <a:txBody>
                    <a:bodyPr/>
                    <a:lstStyle/>
                    <a:p>
                      <a:r>
                        <a:rPr kumimoji="1" lang="ja-JP" altLang="en-US" sz="1800" spc="-150" dirty="0"/>
                        <a:t>必要性は理解しているが、本事業所が多大な影響を及ぼしていると認識していないため、現時点では考えていない。</a:t>
                      </a:r>
                    </a:p>
                  </a:txBody>
                  <a:tcPr/>
                </a:tc>
                <a:extLst>
                  <a:ext uri="{0D108BD9-81ED-4DB2-BD59-A6C34878D82A}">
                    <a16:rowId xmlns:a16="http://schemas.microsoft.com/office/drawing/2014/main" val="3333804256"/>
                  </a:ext>
                </a:extLst>
              </a:tr>
            </a:tbl>
          </a:graphicData>
        </a:graphic>
      </p:graphicFrame>
      <p:sp>
        <p:nvSpPr>
          <p:cNvPr id="6" name="タイトル 1">
            <a:extLst>
              <a:ext uri="{FF2B5EF4-FFF2-40B4-BE49-F238E27FC236}">
                <a16:creationId xmlns:a16="http://schemas.microsoft.com/office/drawing/2014/main" id="{6BA52B1B-BC33-415A-9F0E-2E5EA090C4FE}"/>
              </a:ext>
            </a:extLst>
          </p:cNvPr>
          <p:cNvSpPr txBox="1">
            <a:spLocks/>
          </p:cNvSpPr>
          <p:nvPr/>
        </p:nvSpPr>
        <p:spPr>
          <a:xfrm>
            <a:off x="9215021" y="61351"/>
            <a:ext cx="2929631"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設問１（取り組まない理由）</a:t>
            </a:r>
          </a:p>
        </p:txBody>
      </p:sp>
    </p:spTree>
    <p:extLst>
      <p:ext uri="{BB962C8B-B14F-4D97-AF65-F5344CB8AC3E}">
        <p14:creationId xmlns:p14="http://schemas.microsoft.com/office/powerpoint/2010/main" val="312042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06832" y="188498"/>
            <a:ext cx="11885168" cy="743110"/>
          </a:xfrm>
        </p:spPr>
        <p:txBody>
          <a:bodyPr>
            <a:normAutofit/>
          </a:bodyPr>
          <a:lstStyle/>
          <a:p>
            <a:r>
              <a:rPr lang="ja-JP" altLang="en-US" dirty="0"/>
              <a:t>２</a:t>
            </a:r>
            <a:r>
              <a:rPr kumimoji="1" lang="ja-JP" altLang="en-US" dirty="0"/>
              <a:t>．</a:t>
            </a:r>
            <a:r>
              <a:rPr lang="ja-JP" altLang="en-US" dirty="0"/>
              <a:t>カーボンニュートラルの具体的な取り組み内容＜業種別＞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226150" y="1116039"/>
            <a:ext cx="11689548" cy="2015936"/>
          </a:xfrm>
          <a:prstGeom prst="rect">
            <a:avLst/>
          </a:prstGeom>
          <a:noFill/>
        </p:spPr>
        <p:txBody>
          <a:bodyPr wrap="square" rtlCol="0" anchor="t">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ja-JP" sz="2000" b="1" u="sng" dirty="0">
                <a:solidFill>
                  <a:srgbClr val="002060"/>
                </a:solidFill>
                <a:latin typeface="Century Gothic" panose="020F0302020204030204"/>
                <a:ea typeface="メイリオ" panose="020B0604030504040204" pitchFamily="50" charset="-128"/>
              </a:rPr>
              <a:t>【2-1.  </a:t>
            </a:r>
            <a:r>
              <a:rPr lang="ja-JP" altLang="en-US" sz="2000" b="1" u="sng" dirty="0">
                <a:solidFill>
                  <a:srgbClr val="002060"/>
                </a:solidFill>
                <a:latin typeface="Century Gothic" panose="020F0302020204030204"/>
                <a:ea typeface="メイリオ" panose="020B0604030504040204" pitchFamily="50" charset="-128"/>
              </a:rPr>
              <a:t>５Ｓ（整理・整頓・清掃・しつけ）への取り組み</a:t>
            </a:r>
            <a:r>
              <a:rPr lang="en-US" altLang="ja-JP" sz="2000" b="1" u="sng" dirty="0">
                <a:solidFill>
                  <a:srgbClr val="002060"/>
                </a:solidFill>
                <a:latin typeface="Century Gothic" panose="020F0302020204030204"/>
                <a:ea typeface="メイリオ" panose="020B0604030504040204" pitchFamily="50" charset="-128"/>
              </a:rPr>
              <a:t>】</a:t>
            </a: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b="1" dirty="0">
                <a:solidFill>
                  <a:srgbClr val="3A3838"/>
                </a:solidFill>
                <a:latin typeface="Century Gothic" panose="020F0302020204030204"/>
                <a:ea typeface="メイリオ" panose="020B0604030504040204" pitchFamily="50" charset="-128"/>
              </a:rPr>
              <a:t>○全体では</a:t>
            </a:r>
            <a:r>
              <a:rPr lang="en-US" altLang="ja-JP" sz="2000" b="1" dirty="0">
                <a:latin typeface="Century Gothic" panose="020F0302020204030204"/>
                <a:ea typeface="メイリオ" panose="020B0604030504040204" pitchFamily="50" charset="-128"/>
              </a:rPr>
              <a:t>93.5</a:t>
            </a:r>
            <a:r>
              <a:rPr lang="ja-JP" altLang="en-US" sz="2000" b="1" dirty="0">
                <a:latin typeface="Century Gothic" panose="020F0302020204030204"/>
                <a:ea typeface="メイリオ" panose="020B0604030504040204" pitchFamily="50" charset="-128"/>
              </a:rPr>
              <a:t>％</a:t>
            </a:r>
            <a:r>
              <a:rPr lang="ja-JP" altLang="en-US" sz="2000" b="1" dirty="0">
                <a:solidFill>
                  <a:srgbClr val="3A3838"/>
                </a:solidFill>
                <a:latin typeface="Century Gothic" panose="020F0302020204030204"/>
                <a:ea typeface="メイリオ" panose="020B0604030504040204" pitchFamily="50" charset="-128"/>
              </a:rPr>
              <a:t>の企業が５Ｓに取り組む。</a:t>
            </a:r>
            <a:endParaRPr lang="en-US" altLang="ja-JP" sz="2000" b="1"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dirty="0">
                <a:solidFill>
                  <a:srgbClr val="3A3838"/>
                </a:solidFill>
                <a:latin typeface="Century Gothic" panose="020F0302020204030204"/>
                <a:ea typeface="メイリオ" panose="020B0604030504040204" pitchFamily="50" charset="-128"/>
              </a:rPr>
              <a:t>　・建設業、運輸業、卸売業・小売業で「取り組んでいる」が</a:t>
            </a:r>
            <a:r>
              <a:rPr lang="en-US" altLang="ja-JP" sz="2000" dirty="0">
                <a:solidFill>
                  <a:srgbClr val="3A3838"/>
                </a:solidFill>
                <a:latin typeface="Century Gothic" panose="020F0302020204030204"/>
                <a:ea typeface="メイリオ" panose="020B0604030504040204" pitchFamily="50" charset="-128"/>
              </a:rPr>
              <a:t>100</a:t>
            </a:r>
            <a:r>
              <a:rPr lang="ja-JP" altLang="en-US" sz="2000" dirty="0">
                <a:solidFill>
                  <a:srgbClr val="3A3838"/>
                </a:solidFill>
                <a:latin typeface="Century Gothic" panose="020F0302020204030204"/>
                <a:ea typeface="メイリオ" panose="020B0604030504040204" pitchFamily="50" charset="-128"/>
              </a:rPr>
              <a:t>％という結果となった。</a:t>
            </a:r>
            <a:endParaRPr lang="en-US" altLang="ja-JP" sz="2000"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ja-JP" altLang="en-US" sz="2000" dirty="0">
                <a:solidFill>
                  <a:srgbClr val="3A3838"/>
                </a:solidFill>
                <a:latin typeface="Century Gothic" panose="020F0302020204030204"/>
                <a:ea typeface="メイリオ" panose="020B0604030504040204" pitchFamily="50" charset="-128"/>
              </a:rPr>
              <a:t>　・不動産業、情報・通信業で「今後取り組む予定」または「取り組む予定はない」という回答が</a:t>
            </a:r>
            <a:endParaRPr lang="en-US" altLang="ja-JP" sz="2000"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r>
              <a:rPr lang="en-US" altLang="ja-JP" sz="2000" dirty="0">
                <a:solidFill>
                  <a:srgbClr val="3A3838"/>
                </a:solidFill>
                <a:latin typeface="Century Gothic" panose="020F0302020204030204"/>
                <a:ea typeface="メイリオ" panose="020B0604030504040204" pitchFamily="50" charset="-128"/>
              </a:rPr>
              <a:t>       20</a:t>
            </a:r>
            <a:r>
              <a:rPr lang="ja-JP" altLang="en-US" sz="2000" dirty="0">
                <a:solidFill>
                  <a:srgbClr val="3A3838"/>
                </a:solidFill>
                <a:latin typeface="Century Gothic" panose="020F0302020204030204"/>
                <a:ea typeface="メイリオ" panose="020B0604030504040204" pitchFamily="50" charset="-128"/>
              </a:rPr>
              <a:t>％を超えた。</a:t>
            </a:r>
            <a:endParaRPr lang="en-US" altLang="ja-JP" sz="2000" dirty="0">
              <a:solidFill>
                <a:srgbClr val="3A3838"/>
              </a:solidFill>
              <a:latin typeface="Century Gothic" panose="020F0302020204030204"/>
              <a:ea typeface="メイリオ" panose="020B0604030504040204" pitchFamily="50" charset="-128"/>
            </a:endParaRPr>
          </a:p>
          <a:p>
            <a:pPr marL="0" marR="0" lvl="0" indent="0" algn="l" defTabSz="914400" rtl="0" eaLnBrk="1" fontAlgn="auto" latinLnBrk="0" hangingPunct="1">
              <a:lnSpc>
                <a:spcPts val="2500"/>
              </a:lnSpc>
              <a:spcBef>
                <a:spcPts val="0"/>
              </a:spcBef>
              <a:spcAft>
                <a:spcPts val="0"/>
              </a:spcAft>
              <a:buClrTx/>
              <a:buSzTx/>
              <a:buFontTx/>
              <a:buNone/>
              <a:tabLst/>
              <a:defRPr/>
            </a:pPr>
            <a:endParaRPr lang="en-US" altLang="ja-JP" sz="2000" dirty="0">
              <a:solidFill>
                <a:srgbClr val="3A3838"/>
              </a:solidFill>
              <a:latin typeface="Century Gothic" panose="020F0302020204030204"/>
              <a:ea typeface="メイリオ" panose="020B0604030504040204" pitchFamily="50" charset="-128"/>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201706" y="1048313"/>
            <a:ext cx="11604812" cy="179495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910D7D6E-5DEA-4DFF-9C64-C790BE0CA806}"/>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設問２</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2656071927"/>
              </p:ext>
            </p:extLst>
          </p:nvPr>
        </p:nvGraphicFramePr>
        <p:xfrm>
          <a:off x="1016655" y="2926980"/>
          <a:ext cx="10171298" cy="3650480"/>
        </p:xfrm>
        <a:graphic>
          <a:graphicData uri="http://schemas.openxmlformats.org/presentationml/2006/ole">
            <mc:AlternateContent xmlns:mc="http://schemas.openxmlformats.org/markup-compatibility/2006">
              <mc:Choice xmlns:v="urn:schemas-microsoft-com:vml" Requires="v">
                <p:oleObj spid="_x0000_s19491" name="Worksheet" r:id="rId3" imgW="6581599" imgH="2362357" progId="Excel.Sheet.12">
                  <p:embed/>
                </p:oleObj>
              </mc:Choice>
              <mc:Fallback>
                <p:oleObj name="Worksheet" r:id="rId3" imgW="6581599" imgH="2362357" progId="Excel.Sheet.12">
                  <p:embed/>
                  <p:pic>
                    <p:nvPicPr>
                      <p:cNvPr id="0" name=""/>
                      <p:cNvPicPr/>
                      <p:nvPr/>
                    </p:nvPicPr>
                    <p:blipFill>
                      <a:blip r:embed="rId4"/>
                      <a:stretch>
                        <a:fillRect/>
                      </a:stretch>
                    </p:blipFill>
                    <p:spPr>
                      <a:xfrm>
                        <a:off x="1016655" y="2926980"/>
                        <a:ext cx="10171298" cy="3650480"/>
                      </a:xfrm>
                      <a:prstGeom prst="rect">
                        <a:avLst/>
                      </a:prstGeom>
                    </p:spPr>
                  </p:pic>
                </p:oleObj>
              </mc:Fallback>
            </mc:AlternateContent>
          </a:graphicData>
        </a:graphic>
      </p:graphicFrame>
    </p:spTree>
    <p:extLst>
      <p:ext uri="{BB962C8B-B14F-4D97-AF65-F5344CB8AC3E}">
        <p14:creationId xmlns:p14="http://schemas.microsoft.com/office/powerpoint/2010/main" val="203042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06832" y="188498"/>
            <a:ext cx="11885168" cy="743110"/>
          </a:xfrm>
        </p:spPr>
        <p:txBody>
          <a:bodyPr>
            <a:normAutofit/>
          </a:bodyPr>
          <a:lstStyle/>
          <a:p>
            <a:r>
              <a:rPr lang="ja-JP" altLang="en-US" dirty="0"/>
              <a:t>２</a:t>
            </a:r>
            <a:r>
              <a:rPr kumimoji="1" lang="ja-JP" altLang="en-US" dirty="0"/>
              <a:t>．</a:t>
            </a:r>
            <a:r>
              <a:rPr lang="ja-JP" altLang="en-US" dirty="0"/>
              <a:t>カーボンニュートラルの具体的な取り組み内容＜業種別＞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226150" y="1116039"/>
            <a:ext cx="11689548" cy="1992661"/>
          </a:xfrm>
          <a:prstGeom prst="rect">
            <a:avLst/>
          </a:prstGeom>
          <a:noFill/>
        </p:spPr>
        <p:txBody>
          <a:bodyPr wrap="square" rtlCol="0" anchor="t">
            <a:spAutoFit/>
          </a:bodyPr>
          <a:lstStyle/>
          <a:p>
            <a:pPr lvl="0">
              <a:lnSpc>
                <a:spcPts val="2500"/>
              </a:lnSpc>
              <a:defRPr/>
            </a:pPr>
            <a:r>
              <a:rPr lang="en-US" altLang="ja-JP" sz="2000" b="1" u="sng" dirty="0">
                <a:solidFill>
                  <a:srgbClr val="002060"/>
                </a:solidFill>
              </a:rPr>
              <a:t>【2-2</a:t>
            </a:r>
            <a:r>
              <a:rPr lang="ja-JP" altLang="en-US" sz="2000" b="1" u="sng" dirty="0" err="1">
                <a:solidFill>
                  <a:srgbClr val="002060"/>
                </a:solidFill>
              </a:rPr>
              <a:t>．</a:t>
            </a:r>
            <a:r>
              <a:rPr lang="ja-JP" altLang="en-US" sz="2000" b="1" u="sng" dirty="0">
                <a:solidFill>
                  <a:srgbClr val="002060"/>
                </a:solidFill>
              </a:rPr>
              <a:t>自社で使用する電気・燃料の使用量削減</a:t>
            </a:r>
            <a:r>
              <a:rPr lang="en-US" altLang="ja-JP" sz="2000" b="1" u="sng" dirty="0">
                <a:solidFill>
                  <a:srgbClr val="002060"/>
                </a:solidFill>
              </a:rPr>
              <a:t>】</a:t>
            </a:r>
          </a:p>
          <a:p>
            <a:pPr lvl="0">
              <a:lnSpc>
                <a:spcPts val="2500"/>
              </a:lnSpc>
              <a:defRPr/>
            </a:pPr>
            <a:r>
              <a:rPr lang="ja-JP" altLang="en-US" sz="2000" b="1" dirty="0">
                <a:solidFill>
                  <a:srgbClr val="3A3838"/>
                </a:solidFill>
              </a:rPr>
              <a:t>○全体では</a:t>
            </a:r>
            <a:r>
              <a:rPr lang="en-US" altLang="ja-JP" sz="2000" b="1" dirty="0"/>
              <a:t>84.8</a:t>
            </a:r>
            <a:r>
              <a:rPr lang="ja-JP" altLang="en-US" sz="2000" b="1" dirty="0"/>
              <a:t>％</a:t>
            </a:r>
            <a:r>
              <a:rPr lang="ja-JP" altLang="en-US" sz="2000" b="1" dirty="0">
                <a:solidFill>
                  <a:srgbClr val="3A3838"/>
                </a:solidFill>
              </a:rPr>
              <a:t>の企業が自社で使用する電気・燃料の使用量の削減に取り組む。</a:t>
            </a:r>
            <a:endParaRPr lang="en-US" altLang="ja-JP" sz="2000" b="1" dirty="0">
              <a:solidFill>
                <a:srgbClr val="3A3838"/>
              </a:solidFill>
            </a:endParaRPr>
          </a:p>
          <a:p>
            <a:pPr lvl="0">
              <a:lnSpc>
                <a:spcPts val="2500"/>
              </a:lnSpc>
              <a:defRPr/>
            </a:pPr>
            <a:r>
              <a:rPr lang="ja-JP" altLang="en-US" sz="2000" dirty="0">
                <a:solidFill>
                  <a:srgbClr val="3A3838"/>
                </a:solidFill>
              </a:rPr>
              <a:t>　・運輸業、卸売業・小売業で「取り組んでいる」が</a:t>
            </a:r>
            <a:r>
              <a:rPr lang="en-US" altLang="ja-JP" sz="2000" dirty="0">
                <a:solidFill>
                  <a:srgbClr val="3A3838"/>
                </a:solidFill>
              </a:rPr>
              <a:t>90</a:t>
            </a:r>
            <a:r>
              <a:rPr lang="ja-JP" altLang="en-US" sz="2000" dirty="0">
                <a:solidFill>
                  <a:srgbClr val="3A3838"/>
                </a:solidFill>
              </a:rPr>
              <a:t>％を超える結果となった。</a:t>
            </a:r>
            <a:endParaRPr lang="en-US" altLang="ja-JP" sz="2000" dirty="0">
              <a:solidFill>
                <a:srgbClr val="3A3838"/>
              </a:solidFill>
            </a:endParaRPr>
          </a:p>
          <a:p>
            <a:pPr lvl="0">
              <a:lnSpc>
                <a:spcPts val="2500"/>
              </a:lnSpc>
              <a:defRPr/>
            </a:pPr>
            <a:r>
              <a:rPr lang="ja-JP" altLang="en-US" sz="2000" dirty="0">
                <a:solidFill>
                  <a:srgbClr val="3A3838"/>
                </a:solidFill>
              </a:rPr>
              <a:t>　・不動産業で「今後取り組む予定」または「取り組む予定はない」という回答が</a:t>
            </a:r>
            <a:r>
              <a:rPr lang="en-US" altLang="ja-JP" sz="2000" dirty="0">
                <a:solidFill>
                  <a:srgbClr val="3A3838"/>
                </a:solidFill>
              </a:rPr>
              <a:t>42.9</a:t>
            </a:r>
            <a:r>
              <a:rPr lang="ja-JP" altLang="en-US" sz="2000" dirty="0">
                <a:solidFill>
                  <a:srgbClr val="3A3838"/>
                </a:solidFill>
              </a:rPr>
              <a:t>％という</a:t>
            </a:r>
            <a:endParaRPr lang="en-US" altLang="ja-JP" sz="2000" dirty="0">
              <a:solidFill>
                <a:srgbClr val="3A3838"/>
              </a:solidFill>
            </a:endParaRPr>
          </a:p>
          <a:p>
            <a:pPr lvl="0">
              <a:lnSpc>
                <a:spcPts val="2500"/>
              </a:lnSpc>
              <a:defRPr/>
            </a:pPr>
            <a:r>
              <a:rPr lang="en-US" altLang="ja-JP" sz="2000" dirty="0">
                <a:solidFill>
                  <a:srgbClr val="3A3838"/>
                </a:solidFill>
              </a:rPr>
              <a:t>       </a:t>
            </a:r>
            <a:r>
              <a:rPr lang="ja-JP" altLang="en-US" sz="2000" dirty="0">
                <a:solidFill>
                  <a:srgbClr val="3A3838"/>
                </a:solidFill>
              </a:rPr>
              <a:t>結果となった。</a:t>
            </a:r>
            <a:endParaRPr lang="en-US" altLang="ja-JP" sz="2000" dirty="0">
              <a:solidFill>
                <a:srgbClr val="3A3838"/>
              </a:solidFill>
            </a:endParaRPr>
          </a:p>
          <a:p>
            <a:pPr lvl="0">
              <a:lnSpc>
                <a:spcPts val="2500"/>
              </a:lnSpc>
              <a:defRPr/>
            </a:pPr>
            <a:endParaRPr lang="en-US" altLang="ja-JP" sz="2000" dirty="0">
              <a:solidFill>
                <a:srgbClr val="3A3838"/>
              </a:solidFill>
            </a:endParaRPr>
          </a:p>
        </p:txBody>
      </p:sp>
      <p:sp>
        <p:nvSpPr>
          <p:cNvPr id="6" name="正方形/長方形 5">
            <a:extLst>
              <a:ext uri="{FF2B5EF4-FFF2-40B4-BE49-F238E27FC236}">
                <a16:creationId xmlns:a16="http://schemas.microsoft.com/office/drawing/2014/main" id="{A96DBB5D-A767-4A87-8A74-8834B610C0D0}"/>
              </a:ext>
            </a:extLst>
          </p:cNvPr>
          <p:cNvSpPr/>
          <p:nvPr/>
        </p:nvSpPr>
        <p:spPr>
          <a:xfrm>
            <a:off x="201706" y="1048313"/>
            <a:ext cx="11794674" cy="176306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29541BDF-BF8A-498F-A80D-B87DB23CEC54}"/>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設問２</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2428271672"/>
              </p:ext>
            </p:extLst>
          </p:nvPr>
        </p:nvGraphicFramePr>
        <p:xfrm>
          <a:off x="788054" y="2928080"/>
          <a:ext cx="10430316" cy="3683064"/>
        </p:xfrm>
        <a:graphic>
          <a:graphicData uri="http://schemas.openxmlformats.org/presentationml/2006/ole">
            <mc:AlternateContent xmlns:mc="http://schemas.openxmlformats.org/markup-compatibility/2006">
              <mc:Choice xmlns:v="urn:schemas-microsoft-com:vml" Requires="v">
                <p:oleObj spid="_x0000_s18467" name="Worksheet" r:id="rId3" imgW="6581599" imgH="2324273" progId="Excel.Sheet.12">
                  <p:embed/>
                </p:oleObj>
              </mc:Choice>
              <mc:Fallback>
                <p:oleObj name="Worksheet" r:id="rId3" imgW="6581599" imgH="2324273" progId="Excel.Sheet.12">
                  <p:embed/>
                  <p:pic>
                    <p:nvPicPr>
                      <p:cNvPr id="0" name=""/>
                      <p:cNvPicPr/>
                      <p:nvPr/>
                    </p:nvPicPr>
                    <p:blipFill>
                      <a:blip r:embed="rId4"/>
                      <a:stretch>
                        <a:fillRect/>
                      </a:stretch>
                    </p:blipFill>
                    <p:spPr>
                      <a:xfrm>
                        <a:off x="788054" y="2928080"/>
                        <a:ext cx="10430316" cy="3683064"/>
                      </a:xfrm>
                      <a:prstGeom prst="rect">
                        <a:avLst/>
                      </a:prstGeom>
                    </p:spPr>
                  </p:pic>
                </p:oleObj>
              </mc:Fallback>
            </mc:AlternateContent>
          </a:graphicData>
        </a:graphic>
      </p:graphicFrame>
    </p:spTree>
    <p:extLst>
      <p:ext uri="{BB962C8B-B14F-4D97-AF65-F5344CB8AC3E}">
        <p14:creationId xmlns:p14="http://schemas.microsoft.com/office/powerpoint/2010/main" val="151128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7BDD-3966-4520-B3FA-2925A01ADC36}"/>
              </a:ext>
            </a:extLst>
          </p:cNvPr>
          <p:cNvSpPr>
            <a:spLocks noGrp="1"/>
          </p:cNvSpPr>
          <p:nvPr>
            <p:ph type="title"/>
          </p:nvPr>
        </p:nvSpPr>
        <p:spPr>
          <a:xfrm>
            <a:off x="306832" y="188498"/>
            <a:ext cx="11885168" cy="743110"/>
          </a:xfrm>
        </p:spPr>
        <p:txBody>
          <a:bodyPr>
            <a:normAutofit/>
          </a:bodyPr>
          <a:lstStyle/>
          <a:p>
            <a:r>
              <a:rPr lang="ja-JP" altLang="en-US" dirty="0"/>
              <a:t>２</a:t>
            </a:r>
            <a:r>
              <a:rPr kumimoji="1" lang="ja-JP" altLang="en-US" dirty="0"/>
              <a:t>．</a:t>
            </a:r>
            <a:r>
              <a:rPr lang="ja-JP" altLang="en-US" dirty="0"/>
              <a:t>カーボンニュートラルの具体的な取り組み内容＜業種別＞</a:t>
            </a:r>
            <a:endParaRPr kumimoji="1" lang="ja-JP" altLang="en-US" dirty="0"/>
          </a:p>
        </p:txBody>
      </p:sp>
      <p:sp>
        <p:nvSpPr>
          <p:cNvPr id="4" name="スライド番号プレースホルダー 3">
            <a:extLst>
              <a:ext uri="{FF2B5EF4-FFF2-40B4-BE49-F238E27FC236}">
                <a16:creationId xmlns:a16="http://schemas.microsoft.com/office/drawing/2014/main" id="{F2D2C3DD-D254-499E-8C32-BFA52AAF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CDC23-0056-4314-9CA8-139A20AB6578}" type="slidenum">
              <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75" b="0" i="0" u="none" strike="noStrike" kern="1200" cap="none" spc="0" normalizeH="0" baseline="0" noProof="0">
              <a:ln>
                <a:noFill/>
              </a:ln>
              <a:solidFill>
                <a:srgbClr val="3A3838">
                  <a:tint val="75000"/>
                </a:srgbClr>
              </a:solidFill>
              <a:effectLst/>
              <a:uLnTx/>
              <a:uFillTx/>
              <a:latin typeface="Century Gothic" panose="020F03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C51307E0-A094-49A3-9DDB-EF05D7CBE916}"/>
              </a:ext>
            </a:extLst>
          </p:cNvPr>
          <p:cNvSpPr txBox="1"/>
          <p:nvPr/>
        </p:nvSpPr>
        <p:spPr>
          <a:xfrm>
            <a:off x="226150" y="1116039"/>
            <a:ext cx="11689548" cy="2015936"/>
          </a:xfrm>
          <a:prstGeom prst="rect">
            <a:avLst/>
          </a:prstGeom>
          <a:noFill/>
        </p:spPr>
        <p:txBody>
          <a:bodyPr wrap="square" rtlCol="0" anchor="t">
            <a:spAutoFit/>
          </a:bodyPr>
          <a:lstStyle/>
          <a:p>
            <a:pPr lvl="0">
              <a:lnSpc>
                <a:spcPts val="2500"/>
              </a:lnSpc>
              <a:defRPr/>
            </a:pPr>
            <a:r>
              <a:rPr lang="en-US" altLang="ja-JP" sz="2000" b="1" u="sng" dirty="0">
                <a:solidFill>
                  <a:srgbClr val="002060"/>
                </a:solidFill>
              </a:rPr>
              <a:t>【2-3</a:t>
            </a:r>
            <a:r>
              <a:rPr lang="ja-JP" altLang="en-US" sz="2000" b="1" u="sng" dirty="0" err="1">
                <a:solidFill>
                  <a:srgbClr val="002060"/>
                </a:solidFill>
              </a:rPr>
              <a:t>．</a:t>
            </a:r>
            <a:r>
              <a:rPr lang="ja-JP" altLang="en-US" sz="2000" b="1" u="sng" dirty="0">
                <a:solidFill>
                  <a:srgbClr val="002060"/>
                </a:solidFill>
              </a:rPr>
              <a:t>省エネに配慮した設備・機器への切替・導入</a:t>
            </a:r>
            <a:r>
              <a:rPr lang="en-US" altLang="ja-JP" sz="2000" b="1" u="sng" dirty="0">
                <a:solidFill>
                  <a:srgbClr val="002060"/>
                </a:solidFill>
              </a:rPr>
              <a:t>】</a:t>
            </a:r>
          </a:p>
          <a:p>
            <a:pPr lvl="0">
              <a:lnSpc>
                <a:spcPts val="2500"/>
              </a:lnSpc>
              <a:defRPr/>
            </a:pPr>
            <a:r>
              <a:rPr lang="ja-JP" altLang="en-US" sz="2000" b="1" dirty="0">
                <a:solidFill>
                  <a:srgbClr val="3A3838"/>
                </a:solidFill>
              </a:rPr>
              <a:t>○全体では</a:t>
            </a:r>
            <a:r>
              <a:rPr lang="en-US" altLang="ja-JP" sz="2000" b="1" dirty="0">
                <a:solidFill>
                  <a:srgbClr val="3A3838"/>
                </a:solidFill>
              </a:rPr>
              <a:t>79.7</a:t>
            </a:r>
            <a:r>
              <a:rPr lang="ja-JP" altLang="en-US" sz="2000" b="1" dirty="0">
                <a:solidFill>
                  <a:srgbClr val="3A3838"/>
                </a:solidFill>
              </a:rPr>
              <a:t>％の企業が省エネに配慮した設備・機器への切替や導入に取り組む。</a:t>
            </a:r>
            <a:endParaRPr lang="en-US" altLang="ja-JP" sz="2000" b="1" dirty="0">
              <a:solidFill>
                <a:srgbClr val="3A3838"/>
              </a:solidFill>
            </a:endParaRPr>
          </a:p>
          <a:p>
            <a:pPr lvl="0">
              <a:lnSpc>
                <a:spcPts val="2500"/>
              </a:lnSpc>
              <a:defRPr/>
            </a:pPr>
            <a:r>
              <a:rPr lang="ja-JP" altLang="en-US" sz="2000" dirty="0">
                <a:solidFill>
                  <a:srgbClr val="3A3838"/>
                </a:solidFill>
              </a:rPr>
              <a:t>　・運輸業、卸売業・小売業、製造業、建設業で全体平均を上回る</a:t>
            </a:r>
            <a:r>
              <a:rPr lang="en-US" altLang="ja-JP" sz="2000" dirty="0">
                <a:solidFill>
                  <a:srgbClr val="3A3838"/>
                </a:solidFill>
              </a:rPr>
              <a:t>80</a:t>
            </a:r>
            <a:r>
              <a:rPr lang="ja-JP" altLang="en-US" sz="2000" dirty="0">
                <a:solidFill>
                  <a:srgbClr val="3A3838"/>
                </a:solidFill>
              </a:rPr>
              <a:t>％以上が「取り組んでいる」以</a:t>
            </a:r>
            <a:endParaRPr lang="en-US" altLang="ja-JP" sz="2000" dirty="0">
              <a:solidFill>
                <a:srgbClr val="3A3838"/>
              </a:solidFill>
            </a:endParaRPr>
          </a:p>
          <a:p>
            <a:pPr lvl="0">
              <a:lnSpc>
                <a:spcPts val="2500"/>
              </a:lnSpc>
              <a:defRPr/>
            </a:pPr>
            <a:r>
              <a:rPr lang="ja-JP" altLang="en-US" sz="2000" dirty="0">
                <a:solidFill>
                  <a:srgbClr val="3A3838"/>
                </a:solidFill>
              </a:rPr>
              <a:t>　　上の結果となった。</a:t>
            </a:r>
            <a:endParaRPr lang="en-US" altLang="ja-JP" sz="2000" dirty="0">
              <a:solidFill>
                <a:srgbClr val="3A3838"/>
              </a:solidFill>
            </a:endParaRPr>
          </a:p>
          <a:p>
            <a:pPr lvl="0">
              <a:lnSpc>
                <a:spcPts val="2500"/>
              </a:lnSpc>
              <a:defRPr/>
            </a:pPr>
            <a:r>
              <a:rPr lang="ja-JP" altLang="en-US" sz="2000" dirty="0">
                <a:solidFill>
                  <a:srgbClr val="3A3838"/>
                </a:solidFill>
              </a:rPr>
              <a:t>　・不動産業で「今後取り組む予定」または「取り組む予定はない」という回答が</a:t>
            </a:r>
            <a:r>
              <a:rPr lang="en-US" altLang="ja-JP" sz="2000" dirty="0">
                <a:solidFill>
                  <a:srgbClr val="3A3838"/>
                </a:solidFill>
              </a:rPr>
              <a:t>42.9</a:t>
            </a:r>
            <a:r>
              <a:rPr lang="ja-JP" altLang="en-US" sz="2000" dirty="0">
                <a:solidFill>
                  <a:srgbClr val="3A3838"/>
                </a:solidFill>
              </a:rPr>
              <a:t>％という結果</a:t>
            </a:r>
            <a:endParaRPr lang="en-US" altLang="ja-JP" sz="2000" dirty="0">
              <a:solidFill>
                <a:srgbClr val="3A3838"/>
              </a:solidFill>
            </a:endParaRPr>
          </a:p>
          <a:p>
            <a:pPr lvl="0">
              <a:lnSpc>
                <a:spcPts val="2500"/>
              </a:lnSpc>
              <a:defRPr/>
            </a:pPr>
            <a:r>
              <a:rPr lang="en-US" altLang="ja-JP" sz="2000" dirty="0">
                <a:solidFill>
                  <a:srgbClr val="3A3838"/>
                </a:solidFill>
              </a:rPr>
              <a:t>       </a:t>
            </a:r>
            <a:r>
              <a:rPr lang="ja-JP" altLang="en-US" sz="2000" dirty="0">
                <a:solidFill>
                  <a:srgbClr val="3A3838"/>
                </a:solidFill>
              </a:rPr>
              <a:t>となった。</a:t>
            </a:r>
          </a:p>
        </p:txBody>
      </p:sp>
      <p:sp>
        <p:nvSpPr>
          <p:cNvPr id="6" name="正方形/長方形 5">
            <a:extLst>
              <a:ext uri="{FF2B5EF4-FFF2-40B4-BE49-F238E27FC236}">
                <a16:creationId xmlns:a16="http://schemas.microsoft.com/office/drawing/2014/main" id="{A96DBB5D-A767-4A87-8A74-8834B610C0D0}"/>
              </a:ext>
            </a:extLst>
          </p:cNvPr>
          <p:cNvSpPr/>
          <p:nvPr/>
        </p:nvSpPr>
        <p:spPr>
          <a:xfrm>
            <a:off x="201706" y="1048313"/>
            <a:ext cx="11713992" cy="208366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ED791173-3EDA-4E01-8627-EE525A035705}"/>
              </a:ext>
            </a:extLst>
          </p:cNvPr>
          <p:cNvSpPr txBox="1">
            <a:spLocks/>
          </p:cNvSpPr>
          <p:nvPr/>
        </p:nvSpPr>
        <p:spPr>
          <a:xfrm>
            <a:off x="10555550" y="61351"/>
            <a:ext cx="1589102" cy="342295"/>
          </a:xfrm>
          <a:prstGeom prst="rect">
            <a:avLst/>
          </a:prstGeom>
        </p:spPr>
        <p:txBody>
          <a:bodyPr vert="horz" lIns="91440" tIns="45720" rIns="91440" bIns="45720" rtlCol="0" anchor="b" anchorCtr="0">
            <a:normAutofit/>
          </a:bodyPr>
          <a:lstStyle>
            <a:lvl1pPr algn="l" defTabSz="742950" rtl="0" eaLnBrk="1" latinLnBrk="0" hangingPunct="1">
              <a:lnSpc>
                <a:spcPct val="90000"/>
              </a:lnSpc>
              <a:spcBef>
                <a:spcPct val="0"/>
              </a:spcBef>
              <a:buNone/>
              <a:defRPr kumimoji="1" sz="3250" kern="1200">
                <a:solidFill>
                  <a:schemeClr val="tx1"/>
                </a:solidFill>
                <a:latin typeface="+mj-lt"/>
                <a:ea typeface="+mj-ea"/>
                <a:cs typeface="+mj-cs"/>
              </a:defRPr>
            </a:lvl1pPr>
          </a:lstStyle>
          <a:p>
            <a:r>
              <a:rPr lang="ja-JP" altLang="en-US" sz="1600" u="sng" dirty="0"/>
              <a:t>業種</a:t>
            </a:r>
            <a:r>
              <a:rPr lang="en-US" altLang="ja-JP" sz="1600" u="sng" dirty="0"/>
              <a:t>×</a:t>
            </a:r>
            <a:r>
              <a:rPr lang="ja-JP" altLang="en-US" sz="1600" u="sng" dirty="0"/>
              <a:t>設問２</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76878092"/>
              </p:ext>
            </p:extLst>
          </p:nvPr>
        </p:nvGraphicFramePr>
        <p:xfrm>
          <a:off x="1089211" y="3199701"/>
          <a:ext cx="9627704" cy="3455385"/>
        </p:xfrm>
        <a:graphic>
          <a:graphicData uri="http://schemas.openxmlformats.org/presentationml/2006/ole">
            <mc:AlternateContent xmlns:mc="http://schemas.openxmlformats.org/markup-compatibility/2006">
              <mc:Choice xmlns:v="urn:schemas-microsoft-com:vml" Requires="v">
                <p:oleObj spid="_x0000_s17441" name="Worksheet" r:id="rId3" imgW="6581599" imgH="2362357" progId="Excel.Sheet.12">
                  <p:embed/>
                </p:oleObj>
              </mc:Choice>
              <mc:Fallback>
                <p:oleObj name="Worksheet" r:id="rId3" imgW="6581599" imgH="2362357" progId="Excel.Sheet.12">
                  <p:embed/>
                  <p:pic>
                    <p:nvPicPr>
                      <p:cNvPr id="0" name=""/>
                      <p:cNvPicPr/>
                      <p:nvPr/>
                    </p:nvPicPr>
                    <p:blipFill>
                      <a:blip r:embed="rId4"/>
                      <a:stretch>
                        <a:fillRect/>
                      </a:stretch>
                    </p:blipFill>
                    <p:spPr>
                      <a:xfrm>
                        <a:off x="1089211" y="3199701"/>
                        <a:ext cx="9627704" cy="3455385"/>
                      </a:xfrm>
                      <a:prstGeom prst="rect">
                        <a:avLst/>
                      </a:prstGeom>
                    </p:spPr>
                  </p:pic>
                </p:oleObj>
              </mc:Fallback>
            </mc:AlternateContent>
          </a:graphicData>
        </a:graphic>
      </p:graphicFrame>
    </p:spTree>
    <p:extLst>
      <p:ext uri="{BB962C8B-B14F-4D97-AF65-F5344CB8AC3E}">
        <p14:creationId xmlns:p14="http://schemas.microsoft.com/office/powerpoint/2010/main" val="4185622872"/>
      </p:ext>
    </p:extLst>
  </p:cSld>
  <p:clrMapOvr>
    <a:masterClrMapping/>
  </p:clrMapOvr>
</p:sld>
</file>

<file path=ppt/theme/theme1.xml><?xml version="1.0" encoding="utf-8"?>
<a:theme xmlns:a="http://schemas.openxmlformats.org/drawingml/2006/main" name="1_Office テーマ">
  <a:themeElements>
    <a:clrScheme name="ユーザー定義 1">
      <a:dk1>
        <a:srgbClr val="3A3838"/>
      </a:dk1>
      <a:lt1>
        <a:sysClr val="window" lastClr="FFFFFF"/>
      </a:lt1>
      <a:dk2>
        <a:srgbClr val="44546A"/>
      </a:dk2>
      <a:lt2>
        <a:srgbClr val="E7E6E6"/>
      </a:lt2>
      <a:accent1>
        <a:srgbClr val="5E669D"/>
      </a:accent1>
      <a:accent2>
        <a:srgbClr val="FF7C80"/>
      </a:accent2>
      <a:accent3>
        <a:srgbClr val="FFC000"/>
      </a:accent3>
      <a:accent4>
        <a:srgbClr val="A5A5A5"/>
      </a:accent4>
      <a:accent5>
        <a:srgbClr val="5B9BD5"/>
      </a:accent5>
      <a:accent6>
        <a:srgbClr val="70AD47"/>
      </a:accent6>
      <a:hlink>
        <a:srgbClr val="5E669D"/>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中小企業相談所について（職員説明用）" id="{3621278A-3F2A-4603-A9DD-4C9A4CCDA3B5}" vid="{34FD4985-91A9-44BC-8F62-85A5B6231C4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6833</TotalTime>
  <Words>3022</Words>
  <Application>Microsoft Office PowerPoint</Application>
  <PresentationFormat>ワイド画面</PresentationFormat>
  <Paragraphs>308</Paragraphs>
  <Slides>22</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28" baseType="lpstr">
      <vt:lpstr>メイリオ</vt:lpstr>
      <vt:lpstr>游ゴシック</vt:lpstr>
      <vt:lpstr>Arial</vt:lpstr>
      <vt:lpstr>Century Gothic</vt:lpstr>
      <vt:lpstr>1_Office テーマ</vt:lpstr>
      <vt:lpstr>Worksheet</vt:lpstr>
      <vt:lpstr>「カーボンニュートラルに関する 実態調査」結果について</vt:lpstr>
      <vt:lpstr>カーボンニュートラルに関する実態調査（概要）</vt:lpstr>
      <vt:lpstr>１．カーボンニュートラルの取り組み状況＜業種別＞</vt:lpstr>
      <vt:lpstr>１．カーボンニュートラルの取り組み状況＜従業員規模別＞</vt:lpstr>
      <vt:lpstr>１．カーボンニュートラルの取り組み状況</vt:lpstr>
      <vt:lpstr>１．カーボンニュートラルの取り組み状況</vt:lpstr>
      <vt:lpstr>２．カーボンニュートラルの具体的な取り組み内容＜業種別＞</vt:lpstr>
      <vt:lpstr>２．カーボンニュートラルの具体的な取り組み内容＜業種別＞</vt:lpstr>
      <vt:lpstr>２．カーボンニュートラルの具体的な取り組み内容＜業種別＞</vt:lpstr>
      <vt:lpstr>２．カーボンニュートラルの具体的な取り組み内容＜業種別＞</vt:lpstr>
      <vt:lpstr>２．カーボンニュートラルの具体的な取り組み内容＜業種別＞</vt:lpstr>
      <vt:lpstr>２．カーボンニュートラルの具体的な取り組み内容＜業種別＞</vt:lpstr>
      <vt:lpstr>２．カーボンニュートラルの具体的な取り組み内容（まとめ）</vt:lpstr>
      <vt:lpstr>３．CO₂排出量の算定＜業種別＞</vt:lpstr>
      <vt:lpstr>３．CO₂排出量の算定＜従業員規模別＞</vt:lpstr>
      <vt:lpstr>４．サプライチェーンにおけるカーボンニュートラルへの要請</vt:lpstr>
      <vt:lpstr>５．「2050年カーボンニュートラル」目標の達成可能性(自社)＜業種別＞</vt:lpstr>
      <vt:lpstr>６．カーボンニュートラルを取り組む上での課題＜業種別＞</vt:lpstr>
      <vt:lpstr>７．カーボンニュートラルを実現するために導入したいサービス＜業種別＞</vt:lpstr>
      <vt:lpstr>７．カーボンニュートラルを実現するために導入したいサービス＜従業員規模別＞</vt:lpstr>
      <vt:lpstr>８．活用する情報・政策＜業種別＞</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深津 正樹</dc:creator>
  <cp:lastModifiedBy>高橋 壱明</cp:lastModifiedBy>
  <cp:revision>385</cp:revision>
  <cp:lastPrinted>2023-07-05T05:45:57Z</cp:lastPrinted>
  <dcterms:created xsi:type="dcterms:W3CDTF">2023-04-03T03:51:11Z</dcterms:created>
  <dcterms:modified xsi:type="dcterms:W3CDTF">2023-07-05T05:45:59Z</dcterms:modified>
</cp:coreProperties>
</file>